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0" r:id="rId4"/>
  </p:sldMasterIdLst>
  <p:notesMasterIdLst>
    <p:notesMasterId r:id="rId20"/>
  </p:notesMasterIdLst>
  <p:handoutMasterIdLst>
    <p:handoutMasterId r:id="rId21"/>
  </p:handoutMasterIdLst>
  <p:sldIdLst>
    <p:sldId id="256" r:id="rId5"/>
    <p:sldId id="258" r:id="rId6"/>
    <p:sldId id="259" r:id="rId7"/>
    <p:sldId id="274" r:id="rId8"/>
    <p:sldId id="275" r:id="rId9"/>
    <p:sldId id="265" r:id="rId10"/>
    <p:sldId id="277" r:id="rId11"/>
    <p:sldId id="278" r:id="rId12"/>
    <p:sldId id="279" r:id="rId13"/>
    <p:sldId id="280" r:id="rId14"/>
    <p:sldId id="270" r:id="rId15"/>
    <p:sldId id="271" r:id="rId16"/>
    <p:sldId id="272" r:id="rId17"/>
    <p:sldId id="273" r:id="rId18"/>
    <p:sldId id="26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4" autoAdjust="0"/>
    <p:restoredTop sz="94605" autoAdjust="0"/>
  </p:normalViewPr>
  <p:slideViewPr>
    <p:cSldViewPr snapToGrid="0">
      <p:cViewPr varScale="1">
        <p:scale>
          <a:sx n="142" d="100"/>
          <a:sy n="142" d="100"/>
        </p:scale>
        <p:origin x="1020" y="342"/>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7720856-93F0-4CC7-B7FD-2466914A11D4}" type="doc">
      <dgm:prSet loTypeId="urn:microsoft.com/office/officeart/2005/8/layout/hierarchy3" loCatId="hierarchy" qsTypeId="urn:microsoft.com/office/officeart/2005/8/quickstyle/simple2" qsCatId="simple" csTypeId="urn:microsoft.com/office/officeart/2005/8/colors/accent3_2" csCatId="accent3" phldr="1"/>
      <dgm:spPr/>
    </dgm:pt>
    <dgm:pt modelId="{4AF52931-E4CA-4429-AACB-B8747CDB2409}">
      <dgm:prSet phldrT="[Text]"/>
      <dgm:spPr/>
      <dgm:t>
        <a:bodyPr/>
        <a:lstStyle/>
        <a:p>
          <a:r>
            <a:rPr lang="en-US"/>
            <a:t>Jason Luttrell</a:t>
          </a:r>
        </a:p>
      </dgm:t>
    </dgm:pt>
    <dgm:pt modelId="{67B2FC97-2FAE-4EFE-9DEE-E4216C657F35}" type="parTrans" cxnId="{F82329C8-C3B2-4E9B-9033-528488D72705}">
      <dgm:prSet/>
      <dgm:spPr/>
      <dgm:t>
        <a:bodyPr/>
        <a:lstStyle/>
        <a:p>
          <a:endParaRPr lang="en-US" sz="1400"/>
        </a:p>
      </dgm:t>
    </dgm:pt>
    <dgm:pt modelId="{D86AF01C-9CBC-41F8-9354-48CD82BDFDC9}" type="sibTrans" cxnId="{F82329C8-C3B2-4E9B-9033-528488D72705}">
      <dgm:prSet/>
      <dgm:spPr/>
      <dgm:t>
        <a:bodyPr/>
        <a:lstStyle/>
        <a:p>
          <a:endParaRPr lang="en-US"/>
        </a:p>
      </dgm:t>
    </dgm:pt>
    <dgm:pt modelId="{81BEB84D-9A77-49C6-9301-B3359FCAC75F}">
      <dgm:prSet phldrT="[Text]"/>
      <dgm:spPr/>
      <dgm:t>
        <a:bodyPr/>
        <a:lstStyle/>
        <a:p>
          <a:r>
            <a:rPr lang="en-US"/>
            <a:t>Anthony Nguyen</a:t>
          </a:r>
        </a:p>
      </dgm:t>
    </dgm:pt>
    <dgm:pt modelId="{AE4D0D43-0332-4F79-8D35-BCD8C10758AE}" type="parTrans" cxnId="{420EF6C4-7321-43BE-A2FC-253606B1E06A}">
      <dgm:prSet/>
      <dgm:spPr/>
      <dgm:t>
        <a:bodyPr/>
        <a:lstStyle/>
        <a:p>
          <a:endParaRPr lang="en-US" sz="1400"/>
        </a:p>
      </dgm:t>
    </dgm:pt>
    <dgm:pt modelId="{5D260F18-25D2-4074-87F1-7E78DDA61C58}" type="sibTrans" cxnId="{420EF6C4-7321-43BE-A2FC-253606B1E06A}">
      <dgm:prSet/>
      <dgm:spPr/>
      <dgm:t>
        <a:bodyPr/>
        <a:lstStyle/>
        <a:p>
          <a:endParaRPr lang="en-US"/>
        </a:p>
      </dgm:t>
    </dgm:pt>
    <dgm:pt modelId="{BFF9359E-E9B1-4B73-BACC-2C7988765B16}">
      <dgm:prSet phldrT="[Text]"/>
      <dgm:spPr/>
      <dgm:t>
        <a:bodyPr/>
        <a:lstStyle/>
        <a:p>
          <a:r>
            <a:rPr lang="en-US"/>
            <a:t>Andrew Estrada</a:t>
          </a:r>
        </a:p>
      </dgm:t>
    </dgm:pt>
    <dgm:pt modelId="{6E0A40FA-1B79-4089-8B9A-3BA22865FE4E}" type="parTrans" cxnId="{516EC545-1971-48B3-978C-4756FCDCCFD9}">
      <dgm:prSet/>
      <dgm:spPr/>
      <dgm:t>
        <a:bodyPr/>
        <a:lstStyle/>
        <a:p>
          <a:endParaRPr lang="en-US" sz="1400"/>
        </a:p>
      </dgm:t>
    </dgm:pt>
    <dgm:pt modelId="{1CEF1965-C516-4C44-BAE3-2FA3F5116930}" type="sibTrans" cxnId="{516EC545-1971-48B3-978C-4756FCDCCFD9}">
      <dgm:prSet/>
      <dgm:spPr/>
      <dgm:t>
        <a:bodyPr/>
        <a:lstStyle/>
        <a:p>
          <a:endParaRPr lang="en-US"/>
        </a:p>
      </dgm:t>
    </dgm:pt>
    <dgm:pt modelId="{DD562222-5002-458A-8B5B-892F20BD15F4}" type="pres">
      <dgm:prSet presAssocID="{C7720856-93F0-4CC7-B7FD-2466914A11D4}" presName="diagram" presStyleCnt="0">
        <dgm:presLayoutVars>
          <dgm:chPref val="1"/>
          <dgm:dir/>
          <dgm:animOne val="branch"/>
          <dgm:animLvl val="lvl"/>
          <dgm:resizeHandles/>
        </dgm:presLayoutVars>
      </dgm:prSet>
      <dgm:spPr/>
    </dgm:pt>
    <dgm:pt modelId="{D290F4A9-05D5-45F3-8C0B-3CF2E834293D}" type="pres">
      <dgm:prSet presAssocID="{4AF52931-E4CA-4429-AACB-B8747CDB2409}" presName="root" presStyleCnt="0"/>
      <dgm:spPr/>
    </dgm:pt>
    <dgm:pt modelId="{DBB7455F-A3BD-4DB5-A240-4534933A1F35}" type="pres">
      <dgm:prSet presAssocID="{4AF52931-E4CA-4429-AACB-B8747CDB2409}" presName="rootComposite" presStyleCnt="0"/>
      <dgm:spPr/>
    </dgm:pt>
    <dgm:pt modelId="{417F6E22-6AE4-4481-87BA-A1A451DA0A1C}" type="pres">
      <dgm:prSet presAssocID="{4AF52931-E4CA-4429-AACB-B8747CDB2409}" presName="rootText" presStyleLbl="node1" presStyleIdx="0" presStyleCnt="3"/>
      <dgm:spPr/>
    </dgm:pt>
    <dgm:pt modelId="{614AD7E2-EAD0-47F8-942A-FEB9412112DA}" type="pres">
      <dgm:prSet presAssocID="{4AF52931-E4CA-4429-AACB-B8747CDB2409}" presName="rootConnector" presStyleLbl="node1" presStyleIdx="0" presStyleCnt="3"/>
      <dgm:spPr/>
    </dgm:pt>
    <dgm:pt modelId="{83668761-1C01-480B-B0DA-949C9288C3EF}" type="pres">
      <dgm:prSet presAssocID="{4AF52931-E4CA-4429-AACB-B8747CDB2409}" presName="childShape" presStyleCnt="0"/>
      <dgm:spPr/>
    </dgm:pt>
    <dgm:pt modelId="{3BC5FA87-5C85-4FDC-A7D5-0504D1844B71}" type="pres">
      <dgm:prSet presAssocID="{81BEB84D-9A77-49C6-9301-B3359FCAC75F}" presName="root" presStyleCnt="0"/>
      <dgm:spPr/>
    </dgm:pt>
    <dgm:pt modelId="{DB1EB5CD-FCFB-4033-B3D0-F6C62110EB99}" type="pres">
      <dgm:prSet presAssocID="{81BEB84D-9A77-49C6-9301-B3359FCAC75F}" presName="rootComposite" presStyleCnt="0"/>
      <dgm:spPr/>
    </dgm:pt>
    <dgm:pt modelId="{FBE9EB8B-032E-4281-8FE8-81EA7F4A27EC}" type="pres">
      <dgm:prSet presAssocID="{81BEB84D-9A77-49C6-9301-B3359FCAC75F}" presName="rootText" presStyleLbl="node1" presStyleIdx="1" presStyleCnt="3"/>
      <dgm:spPr/>
    </dgm:pt>
    <dgm:pt modelId="{387B6492-A9A6-4CB8-9496-63E373508806}" type="pres">
      <dgm:prSet presAssocID="{81BEB84D-9A77-49C6-9301-B3359FCAC75F}" presName="rootConnector" presStyleLbl="node1" presStyleIdx="1" presStyleCnt="3"/>
      <dgm:spPr/>
    </dgm:pt>
    <dgm:pt modelId="{44832F7F-410B-4E13-B6B9-BFB14AADC2CB}" type="pres">
      <dgm:prSet presAssocID="{81BEB84D-9A77-49C6-9301-B3359FCAC75F}" presName="childShape" presStyleCnt="0"/>
      <dgm:spPr/>
    </dgm:pt>
    <dgm:pt modelId="{9554E754-4241-4672-8F67-9A913D226645}" type="pres">
      <dgm:prSet presAssocID="{BFF9359E-E9B1-4B73-BACC-2C7988765B16}" presName="root" presStyleCnt="0"/>
      <dgm:spPr/>
    </dgm:pt>
    <dgm:pt modelId="{D8D6E4C9-2FAF-4308-ABB3-1E1E220D99C4}" type="pres">
      <dgm:prSet presAssocID="{BFF9359E-E9B1-4B73-BACC-2C7988765B16}" presName="rootComposite" presStyleCnt="0"/>
      <dgm:spPr/>
    </dgm:pt>
    <dgm:pt modelId="{6E8805FD-BBFE-428F-84D5-7BBFDEEBE6A0}" type="pres">
      <dgm:prSet presAssocID="{BFF9359E-E9B1-4B73-BACC-2C7988765B16}" presName="rootText" presStyleLbl="node1" presStyleIdx="2" presStyleCnt="3"/>
      <dgm:spPr/>
    </dgm:pt>
    <dgm:pt modelId="{E394824E-EDD9-49D3-8F0D-63913E21693B}" type="pres">
      <dgm:prSet presAssocID="{BFF9359E-E9B1-4B73-BACC-2C7988765B16}" presName="rootConnector" presStyleLbl="node1" presStyleIdx="2" presStyleCnt="3"/>
      <dgm:spPr/>
    </dgm:pt>
    <dgm:pt modelId="{5210A85E-DC31-4C64-9588-BEAF65712E4F}" type="pres">
      <dgm:prSet presAssocID="{BFF9359E-E9B1-4B73-BACC-2C7988765B16}" presName="childShape" presStyleCnt="0"/>
      <dgm:spPr/>
    </dgm:pt>
  </dgm:ptLst>
  <dgm:cxnLst>
    <dgm:cxn modelId="{8CBEE234-0620-4AA3-A0FE-7AF51B608A2D}" type="presOf" srcId="{81BEB84D-9A77-49C6-9301-B3359FCAC75F}" destId="{FBE9EB8B-032E-4281-8FE8-81EA7F4A27EC}" srcOrd="0" destOrd="0" presId="urn:microsoft.com/office/officeart/2005/8/layout/hierarchy3"/>
    <dgm:cxn modelId="{048CE33B-3FDF-482E-887E-340DC0A31468}" type="presOf" srcId="{C7720856-93F0-4CC7-B7FD-2466914A11D4}" destId="{DD562222-5002-458A-8B5B-892F20BD15F4}" srcOrd="0" destOrd="0" presId="urn:microsoft.com/office/officeart/2005/8/layout/hierarchy3"/>
    <dgm:cxn modelId="{6B3ED35F-DD86-420A-BBC1-B1CB9C94E1F0}" type="presOf" srcId="{4AF52931-E4CA-4429-AACB-B8747CDB2409}" destId="{417F6E22-6AE4-4481-87BA-A1A451DA0A1C}" srcOrd="0" destOrd="0" presId="urn:microsoft.com/office/officeart/2005/8/layout/hierarchy3"/>
    <dgm:cxn modelId="{516EC545-1971-48B3-978C-4756FCDCCFD9}" srcId="{C7720856-93F0-4CC7-B7FD-2466914A11D4}" destId="{BFF9359E-E9B1-4B73-BACC-2C7988765B16}" srcOrd="2" destOrd="0" parTransId="{6E0A40FA-1B79-4089-8B9A-3BA22865FE4E}" sibTransId="{1CEF1965-C516-4C44-BAE3-2FA3F5116930}"/>
    <dgm:cxn modelId="{1D49826C-C605-44A0-BAD9-63CF425F77A2}" type="presOf" srcId="{81BEB84D-9A77-49C6-9301-B3359FCAC75F}" destId="{387B6492-A9A6-4CB8-9496-63E373508806}" srcOrd="1" destOrd="0" presId="urn:microsoft.com/office/officeart/2005/8/layout/hierarchy3"/>
    <dgm:cxn modelId="{5ED5E57D-A7C9-448B-BDD6-CD6884F8B119}" type="presOf" srcId="{BFF9359E-E9B1-4B73-BACC-2C7988765B16}" destId="{E394824E-EDD9-49D3-8F0D-63913E21693B}" srcOrd="1" destOrd="0" presId="urn:microsoft.com/office/officeart/2005/8/layout/hierarchy3"/>
    <dgm:cxn modelId="{E09A8C80-53DA-478D-A304-F78A51A00EAB}" type="presOf" srcId="{BFF9359E-E9B1-4B73-BACC-2C7988765B16}" destId="{6E8805FD-BBFE-428F-84D5-7BBFDEEBE6A0}" srcOrd="0" destOrd="0" presId="urn:microsoft.com/office/officeart/2005/8/layout/hierarchy3"/>
    <dgm:cxn modelId="{2FCF0D83-5E7D-4EE7-98CD-33B1C65F5F24}" type="presOf" srcId="{4AF52931-E4CA-4429-AACB-B8747CDB2409}" destId="{614AD7E2-EAD0-47F8-942A-FEB9412112DA}" srcOrd="1" destOrd="0" presId="urn:microsoft.com/office/officeart/2005/8/layout/hierarchy3"/>
    <dgm:cxn modelId="{420EF6C4-7321-43BE-A2FC-253606B1E06A}" srcId="{C7720856-93F0-4CC7-B7FD-2466914A11D4}" destId="{81BEB84D-9A77-49C6-9301-B3359FCAC75F}" srcOrd="1" destOrd="0" parTransId="{AE4D0D43-0332-4F79-8D35-BCD8C10758AE}" sibTransId="{5D260F18-25D2-4074-87F1-7E78DDA61C58}"/>
    <dgm:cxn modelId="{F82329C8-C3B2-4E9B-9033-528488D72705}" srcId="{C7720856-93F0-4CC7-B7FD-2466914A11D4}" destId="{4AF52931-E4CA-4429-AACB-B8747CDB2409}" srcOrd="0" destOrd="0" parTransId="{67B2FC97-2FAE-4EFE-9DEE-E4216C657F35}" sibTransId="{D86AF01C-9CBC-41F8-9354-48CD82BDFDC9}"/>
    <dgm:cxn modelId="{22B5CD75-AE9E-4425-BF88-198E3BCFE961}" type="presParOf" srcId="{DD562222-5002-458A-8B5B-892F20BD15F4}" destId="{D290F4A9-05D5-45F3-8C0B-3CF2E834293D}" srcOrd="0" destOrd="0" presId="urn:microsoft.com/office/officeart/2005/8/layout/hierarchy3"/>
    <dgm:cxn modelId="{05FB5D9A-54D7-45B5-A877-D427B021B5FF}" type="presParOf" srcId="{D290F4A9-05D5-45F3-8C0B-3CF2E834293D}" destId="{DBB7455F-A3BD-4DB5-A240-4534933A1F35}" srcOrd="0" destOrd="0" presId="urn:microsoft.com/office/officeart/2005/8/layout/hierarchy3"/>
    <dgm:cxn modelId="{52B580FF-C9E4-45F8-A3D3-469980DA4C33}" type="presParOf" srcId="{DBB7455F-A3BD-4DB5-A240-4534933A1F35}" destId="{417F6E22-6AE4-4481-87BA-A1A451DA0A1C}" srcOrd="0" destOrd="0" presId="urn:microsoft.com/office/officeart/2005/8/layout/hierarchy3"/>
    <dgm:cxn modelId="{E9E796BD-4C61-4C20-8B7C-093164A8026D}" type="presParOf" srcId="{DBB7455F-A3BD-4DB5-A240-4534933A1F35}" destId="{614AD7E2-EAD0-47F8-942A-FEB9412112DA}" srcOrd="1" destOrd="0" presId="urn:microsoft.com/office/officeart/2005/8/layout/hierarchy3"/>
    <dgm:cxn modelId="{358F0BD4-FAFA-4ACF-885C-A9D0819C77E1}" type="presParOf" srcId="{D290F4A9-05D5-45F3-8C0B-3CF2E834293D}" destId="{83668761-1C01-480B-B0DA-949C9288C3EF}" srcOrd="1" destOrd="0" presId="urn:microsoft.com/office/officeart/2005/8/layout/hierarchy3"/>
    <dgm:cxn modelId="{2FE5F0BD-1475-4848-AD1D-E702B3657775}" type="presParOf" srcId="{DD562222-5002-458A-8B5B-892F20BD15F4}" destId="{3BC5FA87-5C85-4FDC-A7D5-0504D1844B71}" srcOrd="1" destOrd="0" presId="urn:microsoft.com/office/officeart/2005/8/layout/hierarchy3"/>
    <dgm:cxn modelId="{CAB6A486-7A38-49A6-B2AB-E01AE40196FD}" type="presParOf" srcId="{3BC5FA87-5C85-4FDC-A7D5-0504D1844B71}" destId="{DB1EB5CD-FCFB-4033-B3D0-F6C62110EB99}" srcOrd="0" destOrd="0" presId="urn:microsoft.com/office/officeart/2005/8/layout/hierarchy3"/>
    <dgm:cxn modelId="{FCB19AB9-1906-4FA7-B6EF-C391C17A4F34}" type="presParOf" srcId="{DB1EB5CD-FCFB-4033-B3D0-F6C62110EB99}" destId="{FBE9EB8B-032E-4281-8FE8-81EA7F4A27EC}" srcOrd="0" destOrd="0" presId="urn:microsoft.com/office/officeart/2005/8/layout/hierarchy3"/>
    <dgm:cxn modelId="{EA1028F7-4911-4D50-9DD1-E79661A343DE}" type="presParOf" srcId="{DB1EB5CD-FCFB-4033-B3D0-F6C62110EB99}" destId="{387B6492-A9A6-4CB8-9496-63E373508806}" srcOrd="1" destOrd="0" presId="urn:microsoft.com/office/officeart/2005/8/layout/hierarchy3"/>
    <dgm:cxn modelId="{C8036709-4D90-4B92-8C5B-5335BE8AA446}" type="presParOf" srcId="{3BC5FA87-5C85-4FDC-A7D5-0504D1844B71}" destId="{44832F7F-410B-4E13-B6B9-BFB14AADC2CB}" srcOrd="1" destOrd="0" presId="urn:microsoft.com/office/officeart/2005/8/layout/hierarchy3"/>
    <dgm:cxn modelId="{68609B7C-8614-4D49-93A0-5D6587760C30}" type="presParOf" srcId="{DD562222-5002-458A-8B5B-892F20BD15F4}" destId="{9554E754-4241-4672-8F67-9A913D226645}" srcOrd="2" destOrd="0" presId="urn:microsoft.com/office/officeart/2005/8/layout/hierarchy3"/>
    <dgm:cxn modelId="{48332B49-721A-472E-9E73-338FD9D5F12D}" type="presParOf" srcId="{9554E754-4241-4672-8F67-9A913D226645}" destId="{D8D6E4C9-2FAF-4308-ABB3-1E1E220D99C4}" srcOrd="0" destOrd="0" presId="urn:microsoft.com/office/officeart/2005/8/layout/hierarchy3"/>
    <dgm:cxn modelId="{97347620-DE60-40BA-82E8-EF9864C2FA7B}" type="presParOf" srcId="{D8D6E4C9-2FAF-4308-ABB3-1E1E220D99C4}" destId="{6E8805FD-BBFE-428F-84D5-7BBFDEEBE6A0}" srcOrd="0" destOrd="0" presId="urn:microsoft.com/office/officeart/2005/8/layout/hierarchy3"/>
    <dgm:cxn modelId="{BF66A28D-003E-4DDD-B7F1-C021B9AE11A3}" type="presParOf" srcId="{D8D6E4C9-2FAF-4308-ABB3-1E1E220D99C4}" destId="{E394824E-EDD9-49D3-8F0D-63913E21693B}" srcOrd="1" destOrd="0" presId="urn:microsoft.com/office/officeart/2005/8/layout/hierarchy3"/>
    <dgm:cxn modelId="{0386FA80-58D0-4FC0-B2AD-433148916AA3}" type="presParOf" srcId="{9554E754-4241-4672-8F67-9A913D226645}" destId="{5210A85E-DC31-4C64-9588-BEAF65712E4F}" srcOrd="1"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7F6E22-6AE4-4481-87BA-A1A451DA0A1C}">
      <dsp:nvSpPr>
        <dsp:cNvPr id="0" name=""/>
        <dsp:cNvSpPr/>
      </dsp:nvSpPr>
      <dsp:spPr>
        <a:xfrm>
          <a:off x="1227" y="1247678"/>
          <a:ext cx="2873126" cy="1436563"/>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3820" tIns="55880" rIns="83820" bIns="55880" numCol="1" spcCol="1270" anchor="ctr" anchorCtr="0">
          <a:noAutofit/>
        </a:bodyPr>
        <a:lstStyle/>
        <a:p>
          <a:pPr marL="0" lvl="0" indent="0" algn="ctr" defTabSz="1955800">
            <a:lnSpc>
              <a:spcPct val="90000"/>
            </a:lnSpc>
            <a:spcBef>
              <a:spcPct val="0"/>
            </a:spcBef>
            <a:spcAft>
              <a:spcPct val="35000"/>
            </a:spcAft>
            <a:buNone/>
          </a:pPr>
          <a:r>
            <a:rPr lang="en-US" sz="4400" kern="1200"/>
            <a:t>Jason Luttrell</a:t>
          </a:r>
        </a:p>
      </dsp:txBody>
      <dsp:txXfrm>
        <a:off x="43302" y="1289753"/>
        <a:ext cx="2788976" cy="1352413"/>
      </dsp:txXfrm>
    </dsp:sp>
    <dsp:sp modelId="{FBE9EB8B-032E-4281-8FE8-81EA7F4A27EC}">
      <dsp:nvSpPr>
        <dsp:cNvPr id="0" name=""/>
        <dsp:cNvSpPr/>
      </dsp:nvSpPr>
      <dsp:spPr>
        <a:xfrm>
          <a:off x="3592636" y="1247678"/>
          <a:ext cx="2873126" cy="1436563"/>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3820" tIns="55880" rIns="83820" bIns="55880" numCol="1" spcCol="1270" anchor="ctr" anchorCtr="0">
          <a:noAutofit/>
        </a:bodyPr>
        <a:lstStyle/>
        <a:p>
          <a:pPr marL="0" lvl="0" indent="0" algn="ctr" defTabSz="1955800">
            <a:lnSpc>
              <a:spcPct val="90000"/>
            </a:lnSpc>
            <a:spcBef>
              <a:spcPct val="0"/>
            </a:spcBef>
            <a:spcAft>
              <a:spcPct val="35000"/>
            </a:spcAft>
            <a:buNone/>
          </a:pPr>
          <a:r>
            <a:rPr lang="en-US" sz="4400" kern="1200"/>
            <a:t>Anthony Nguyen</a:t>
          </a:r>
        </a:p>
      </dsp:txBody>
      <dsp:txXfrm>
        <a:off x="3634711" y="1289753"/>
        <a:ext cx="2788976" cy="1352413"/>
      </dsp:txXfrm>
    </dsp:sp>
    <dsp:sp modelId="{6E8805FD-BBFE-428F-84D5-7BBFDEEBE6A0}">
      <dsp:nvSpPr>
        <dsp:cNvPr id="0" name=""/>
        <dsp:cNvSpPr/>
      </dsp:nvSpPr>
      <dsp:spPr>
        <a:xfrm>
          <a:off x="7184045" y="1247678"/>
          <a:ext cx="2873126" cy="1436563"/>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3820" tIns="55880" rIns="83820" bIns="55880" numCol="1" spcCol="1270" anchor="ctr" anchorCtr="0">
          <a:noAutofit/>
        </a:bodyPr>
        <a:lstStyle/>
        <a:p>
          <a:pPr marL="0" lvl="0" indent="0" algn="ctr" defTabSz="1955800">
            <a:lnSpc>
              <a:spcPct val="90000"/>
            </a:lnSpc>
            <a:spcBef>
              <a:spcPct val="0"/>
            </a:spcBef>
            <a:spcAft>
              <a:spcPct val="35000"/>
            </a:spcAft>
            <a:buNone/>
          </a:pPr>
          <a:r>
            <a:rPr lang="en-US" sz="4400" kern="1200"/>
            <a:t>Andrew Estrada</a:t>
          </a:r>
        </a:p>
      </dsp:txBody>
      <dsp:txXfrm>
        <a:off x="7226120" y="1289753"/>
        <a:ext cx="2788976" cy="135241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8F4EA64-D5E8-4450-BC30-7DFC4EBD38F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6641F71-C740-4CC1-840C-5FB23C8519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D963B1-226B-4B24-8975-7DD28730789D}" type="datetimeFigureOut">
              <a:rPr lang="en-US" smtClean="0"/>
              <a:t>3/2/2025</a:t>
            </a:fld>
            <a:endParaRPr lang="en-US" dirty="0"/>
          </a:p>
        </p:txBody>
      </p:sp>
      <p:sp>
        <p:nvSpPr>
          <p:cNvPr id="4" name="Footer Placeholder 3">
            <a:extLst>
              <a:ext uri="{FF2B5EF4-FFF2-40B4-BE49-F238E27FC236}">
                <a16:creationId xmlns:a16="http://schemas.microsoft.com/office/drawing/2014/main" id="{C1BCE577-AAC9-4588-9221-506DA251D4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9921CD-9C42-44C5-B535-5F5FA40227C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FA9CF0-FE85-40E5-A3E4-9D8D4A205BC2}" type="slidenum">
              <a:rPr lang="en-US" smtClean="0"/>
              <a:t>‹#›</a:t>
            </a:fld>
            <a:endParaRPr lang="en-US" dirty="0"/>
          </a:p>
        </p:txBody>
      </p:sp>
    </p:spTree>
    <p:extLst>
      <p:ext uri="{BB962C8B-B14F-4D97-AF65-F5344CB8AC3E}">
        <p14:creationId xmlns:p14="http://schemas.microsoft.com/office/powerpoint/2010/main" val="14096780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2.jpg>
</file>

<file path=ppt/media/image3.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C0BE83-1F76-412F-817F-6B87541A62B7}" type="datetimeFigureOut">
              <a:rPr lang="en-US" smtClean="0"/>
              <a:t>3/2/2025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B54AA9-D1C5-4A71-8BC1-393246244DDE}" type="slidenum">
              <a:rPr lang="en-US" smtClean="0"/>
              <a:t>‹#›</a:t>
            </a:fld>
            <a:endParaRPr lang="en-US" dirty="0"/>
          </a:p>
        </p:txBody>
      </p:sp>
    </p:spTree>
    <p:extLst>
      <p:ext uri="{BB962C8B-B14F-4D97-AF65-F5344CB8AC3E}">
        <p14:creationId xmlns:p14="http://schemas.microsoft.com/office/powerpoint/2010/main" val="1341209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B54AA9-D1C5-4A71-8BC1-393246244DDE}" type="slidenum">
              <a:rPr lang="en-US" smtClean="0"/>
              <a:t>1</a:t>
            </a:fld>
            <a:endParaRPr lang="en-US" dirty="0"/>
          </a:p>
        </p:txBody>
      </p:sp>
    </p:spTree>
    <p:extLst>
      <p:ext uri="{BB962C8B-B14F-4D97-AF65-F5344CB8AC3E}">
        <p14:creationId xmlns:p14="http://schemas.microsoft.com/office/powerpoint/2010/main" val="1610098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B8D7CE-B408-0CAC-3FD4-81DAC861C1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E5E9CB-55D9-502E-435B-F09E944B6B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E09346-944E-892D-324B-6764BFA6B32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75EA095-4AC2-226A-650C-0AEBC9B475DE}"/>
              </a:ext>
            </a:extLst>
          </p:cNvPr>
          <p:cNvSpPr>
            <a:spLocks noGrp="1"/>
          </p:cNvSpPr>
          <p:nvPr>
            <p:ph type="sldNum" sz="quarter" idx="5"/>
          </p:nvPr>
        </p:nvSpPr>
        <p:spPr/>
        <p:txBody>
          <a:bodyPr/>
          <a:lstStyle/>
          <a:p>
            <a:fld id="{6CB54AA9-D1C5-4A71-8BC1-393246244DDE}" type="slidenum">
              <a:rPr lang="en-US" smtClean="0"/>
              <a:t>10</a:t>
            </a:fld>
            <a:endParaRPr lang="en-US" dirty="0"/>
          </a:p>
        </p:txBody>
      </p:sp>
    </p:spTree>
    <p:extLst>
      <p:ext uri="{BB962C8B-B14F-4D97-AF65-F5344CB8AC3E}">
        <p14:creationId xmlns:p14="http://schemas.microsoft.com/office/powerpoint/2010/main" val="16670791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B54AA9-D1C5-4A71-8BC1-393246244DDE}" type="slidenum">
              <a:rPr lang="en-US" smtClean="0"/>
              <a:t>15</a:t>
            </a:fld>
            <a:endParaRPr lang="en-US" dirty="0"/>
          </a:p>
        </p:txBody>
      </p:sp>
    </p:spTree>
    <p:extLst>
      <p:ext uri="{BB962C8B-B14F-4D97-AF65-F5344CB8AC3E}">
        <p14:creationId xmlns:p14="http://schemas.microsoft.com/office/powerpoint/2010/main" val="6143339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B54AA9-D1C5-4A71-8BC1-393246244DDE}" type="slidenum">
              <a:rPr lang="en-US" smtClean="0"/>
              <a:t>2</a:t>
            </a:fld>
            <a:endParaRPr lang="en-US" dirty="0"/>
          </a:p>
        </p:txBody>
      </p:sp>
    </p:spTree>
    <p:extLst>
      <p:ext uri="{BB962C8B-B14F-4D97-AF65-F5344CB8AC3E}">
        <p14:creationId xmlns:p14="http://schemas.microsoft.com/office/powerpoint/2010/main" val="2570254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B54AA9-D1C5-4A71-8BC1-393246244DDE}" type="slidenum">
              <a:rPr lang="en-US" smtClean="0"/>
              <a:t>3</a:t>
            </a:fld>
            <a:endParaRPr lang="en-US" dirty="0"/>
          </a:p>
        </p:txBody>
      </p:sp>
    </p:spTree>
    <p:extLst>
      <p:ext uri="{BB962C8B-B14F-4D97-AF65-F5344CB8AC3E}">
        <p14:creationId xmlns:p14="http://schemas.microsoft.com/office/powerpoint/2010/main" val="1435338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30215B-A07B-923F-3DA3-01127BA2C9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AB8976-DD37-2FAD-CD07-D6D83126E7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0DED6B-632D-8E35-6171-2351BFA2DF1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11A8CA9-A547-516C-9B51-47F5917AD5C4}"/>
              </a:ext>
            </a:extLst>
          </p:cNvPr>
          <p:cNvSpPr>
            <a:spLocks noGrp="1"/>
          </p:cNvSpPr>
          <p:nvPr>
            <p:ph type="sldNum" sz="quarter" idx="5"/>
          </p:nvPr>
        </p:nvSpPr>
        <p:spPr/>
        <p:txBody>
          <a:bodyPr/>
          <a:lstStyle/>
          <a:p>
            <a:fld id="{6CB54AA9-D1C5-4A71-8BC1-393246244DDE}" type="slidenum">
              <a:rPr lang="en-US" smtClean="0"/>
              <a:t>4</a:t>
            </a:fld>
            <a:endParaRPr lang="en-US" dirty="0"/>
          </a:p>
        </p:txBody>
      </p:sp>
    </p:spTree>
    <p:extLst>
      <p:ext uri="{BB962C8B-B14F-4D97-AF65-F5344CB8AC3E}">
        <p14:creationId xmlns:p14="http://schemas.microsoft.com/office/powerpoint/2010/main" val="2787828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C9F19-84A1-3E21-B34D-75C0EF70F7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DBE358-279C-B27B-ABE5-7A528F823D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7576AC-F015-32CC-BAD9-5E04D1DABAC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0052689-6B2B-584F-81A0-63B03D37D0BD}"/>
              </a:ext>
            </a:extLst>
          </p:cNvPr>
          <p:cNvSpPr>
            <a:spLocks noGrp="1"/>
          </p:cNvSpPr>
          <p:nvPr>
            <p:ph type="sldNum" sz="quarter" idx="5"/>
          </p:nvPr>
        </p:nvSpPr>
        <p:spPr/>
        <p:txBody>
          <a:bodyPr/>
          <a:lstStyle/>
          <a:p>
            <a:fld id="{6CB54AA9-D1C5-4A71-8BC1-393246244DDE}" type="slidenum">
              <a:rPr lang="en-US" smtClean="0"/>
              <a:t>5</a:t>
            </a:fld>
            <a:endParaRPr lang="en-US" dirty="0"/>
          </a:p>
        </p:txBody>
      </p:sp>
    </p:spTree>
    <p:extLst>
      <p:ext uri="{BB962C8B-B14F-4D97-AF65-F5344CB8AC3E}">
        <p14:creationId xmlns:p14="http://schemas.microsoft.com/office/powerpoint/2010/main" val="1443653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8BFBB-B831-3919-490E-64F9855E23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B92673-5EFE-7A37-DA1F-E391FB74DA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0A21C7-742D-5F74-CF30-71358484E55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5E7AB08-0612-8A0D-2787-B579BDDE6B3C}"/>
              </a:ext>
            </a:extLst>
          </p:cNvPr>
          <p:cNvSpPr>
            <a:spLocks noGrp="1"/>
          </p:cNvSpPr>
          <p:nvPr>
            <p:ph type="sldNum" sz="quarter" idx="5"/>
          </p:nvPr>
        </p:nvSpPr>
        <p:spPr/>
        <p:txBody>
          <a:bodyPr/>
          <a:lstStyle/>
          <a:p>
            <a:fld id="{6CB54AA9-D1C5-4A71-8BC1-393246244DDE}" type="slidenum">
              <a:rPr lang="en-US" smtClean="0"/>
              <a:t>6</a:t>
            </a:fld>
            <a:endParaRPr lang="en-US" dirty="0"/>
          </a:p>
        </p:txBody>
      </p:sp>
    </p:spTree>
    <p:extLst>
      <p:ext uri="{BB962C8B-B14F-4D97-AF65-F5344CB8AC3E}">
        <p14:creationId xmlns:p14="http://schemas.microsoft.com/office/powerpoint/2010/main" val="35756364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2993A5-FD59-00F5-68ED-27C74FF3C1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836A79-9D82-5331-2A2C-450A3FC182F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64B1DB-97CE-0B18-9CBC-345D8576321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9578E4D-6C18-98D9-30E4-9949FD2642E4}"/>
              </a:ext>
            </a:extLst>
          </p:cNvPr>
          <p:cNvSpPr>
            <a:spLocks noGrp="1"/>
          </p:cNvSpPr>
          <p:nvPr>
            <p:ph type="sldNum" sz="quarter" idx="5"/>
          </p:nvPr>
        </p:nvSpPr>
        <p:spPr/>
        <p:txBody>
          <a:bodyPr/>
          <a:lstStyle/>
          <a:p>
            <a:fld id="{6CB54AA9-D1C5-4A71-8BC1-393246244DDE}" type="slidenum">
              <a:rPr lang="en-US" smtClean="0"/>
              <a:t>7</a:t>
            </a:fld>
            <a:endParaRPr lang="en-US" dirty="0"/>
          </a:p>
        </p:txBody>
      </p:sp>
    </p:spTree>
    <p:extLst>
      <p:ext uri="{BB962C8B-B14F-4D97-AF65-F5344CB8AC3E}">
        <p14:creationId xmlns:p14="http://schemas.microsoft.com/office/powerpoint/2010/main" val="33034931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C39534-4599-8D9C-5EC8-9B6F8D906F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B28114-38A1-C88C-A0DB-F2F4A84E20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41682C-973E-DFB8-780E-D7706222307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637434A-2053-ECDA-05AC-F67EE18FF2FB}"/>
              </a:ext>
            </a:extLst>
          </p:cNvPr>
          <p:cNvSpPr>
            <a:spLocks noGrp="1"/>
          </p:cNvSpPr>
          <p:nvPr>
            <p:ph type="sldNum" sz="quarter" idx="5"/>
          </p:nvPr>
        </p:nvSpPr>
        <p:spPr/>
        <p:txBody>
          <a:bodyPr/>
          <a:lstStyle/>
          <a:p>
            <a:fld id="{6CB54AA9-D1C5-4A71-8BC1-393246244DDE}" type="slidenum">
              <a:rPr lang="en-US" smtClean="0"/>
              <a:t>8</a:t>
            </a:fld>
            <a:endParaRPr lang="en-US" dirty="0"/>
          </a:p>
        </p:txBody>
      </p:sp>
    </p:spTree>
    <p:extLst>
      <p:ext uri="{BB962C8B-B14F-4D97-AF65-F5344CB8AC3E}">
        <p14:creationId xmlns:p14="http://schemas.microsoft.com/office/powerpoint/2010/main" val="3760210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D173D0-1B7B-02DE-6120-59CE3D6737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E024D3-B3C2-D677-5E5C-323AB13CF7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E84363-BA15-014F-659B-E6810E8B6BE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A9A6483-BFDF-3BAF-5C48-72CC420D1B68}"/>
              </a:ext>
            </a:extLst>
          </p:cNvPr>
          <p:cNvSpPr>
            <a:spLocks noGrp="1"/>
          </p:cNvSpPr>
          <p:nvPr>
            <p:ph type="sldNum" sz="quarter" idx="5"/>
          </p:nvPr>
        </p:nvSpPr>
        <p:spPr/>
        <p:txBody>
          <a:bodyPr/>
          <a:lstStyle/>
          <a:p>
            <a:fld id="{6CB54AA9-D1C5-4A71-8BC1-393246244DDE}" type="slidenum">
              <a:rPr lang="en-US" smtClean="0"/>
              <a:t>9</a:t>
            </a:fld>
            <a:endParaRPr lang="en-US" dirty="0"/>
          </a:p>
        </p:txBody>
      </p:sp>
    </p:spTree>
    <p:extLst>
      <p:ext uri="{BB962C8B-B14F-4D97-AF65-F5344CB8AC3E}">
        <p14:creationId xmlns:p14="http://schemas.microsoft.com/office/powerpoint/2010/main" val="36122759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flip="none" rotWithShape="1">
          <a:gsLst>
            <a:gs pos="0">
              <a:srgbClr val="B1DDFF"/>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5" name="Picture 4" descr="Wine barrels">
            <a:extLst>
              <a:ext uri="{FF2B5EF4-FFF2-40B4-BE49-F238E27FC236}">
                <a16:creationId xmlns:a16="http://schemas.microsoft.com/office/drawing/2014/main" id="{05389241-B0EB-45DF-3A83-9565A58DE9F5}"/>
              </a:ext>
            </a:extLst>
          </p:cNvPr>
          <p:cNvPicPr>
            <a:picLocks noChangeAspect="1"/>
          </p:cNvPicPr>
          <p:nvPr userDrawn="1"/>
        </p:nvPicPr>
        <p:blipFill>
          <a:blip r:embed="rId2"/>
          <a:srcRect l="1487" r="8266" b="2"/>
          <a:stretch/>
        </p:blipFill>
        <p:spPr>
          <a:xfrm>
            <a:off x="0" y="1"/>
            <a:ext cx="12192000" cy="6858000"/>
          </a:xfrm>
          <a:prstGeom prst="rect">
            <a:avLst/>
          </a:prstGeom>
        </p:spPr>
      </p:pic>
      <p:sp>
        <p:nvSpPr>
          <p:cNvPr id="10" name="Rectangle 9"/>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bg2"/>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03FCE02C-6EC6-4E09-BC2C-9FDED4DE236E}" type="datetimeFigureOut">
              <a:rPr lang="en-US" smtClean="0"/>
              <a:t>3/2/2025</a:t>
            </a:fld>
            <a:endParaRPr lang="en-US" dirty="0"/>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bg2"/>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bg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3320732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075A7A-4A9A-410F-B848-AB998ACC9419}" type="datetimeFigureOut">
              <a:rPr lang="en-US" smtClean="0"/>
              <a:pPr/>
              <a:t>3/2/2025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91809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5F3E88-2D66-4D17-B0FA-EA13CB20B2FF}" type="datetimeFigureOut">
              <a:rPr lang="en-US" smtClean="0"/>
              <a:pPr/>
              <a:t>3/2/2025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36492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8F36E1-9596-4E98-8786-4A17C5D29C65}" type="datetimeFigureOut">
              <a:rPr lang="en-US" smtClean="0"/>
              <a:pPr/>
              <a:t>3/2/2025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56114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bg2">
                <a:tint val="80000"/>
                <a:shade val="100000"/>
                <a:satMod val="300000"/>
              </a:schemeClr>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5" name="Rectangle 14"/>
          <p:cNvSpPr/>
          <p:nvPr/>
        </p:nvSpPr>
        <p:spPr>
          <a:xfrm>
            <a:off x="0" y="0"/>
            <a:ext cx="12192000" cy="6858000"/>
          </a:xfrm>
          <a:prstGeom prst="rect">
            <a:avLst/>
          </a:prstGeom>
          <a:blipFill dpi="0" rotWithShape="1">
            <a:blip r:embed="rId2">
              <a:alphaModFix amt="12000"/>
              <a:duotone>
                <a:schemeClr val="accent2">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23" name="Rectangle 22"/>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30" name="Rectangle 29"/>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bg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EE4D1A55-63BC-4BA2-9538-7DDEADA10621}" type="datetimeFigureOut">
              <a:rPr lang="en-US" smtClean="0"/>
              <a:t>3/2/2025</a:t>
            </a:fld>
            <a:endParaRPr lang="en-US" dirty="0"/>
          </a:p>
        </p:txBody>
      </p:sp>
      <p:sp>
        <p:nvSpPr>
          <p:cNvPr id="5" name="Footer Placeholder 4"/>
          <p:cNvSpPr>
            <a:spLocks noGrp="1"/>
          </p:cNvSpPr>
          <p:nvPr>
            <p:ph type="ftr" sz="quarter" idx="11"/>
          </p:nvPr>
        </p:nvSpPr>
        <p:spPr>
          <a:xfrm>
            <a:off x="1453896" y="5212080"/>
            <a:ext cx="5907024" cy="228600"/>
          </a:xfrm>
        </p:spPr>
        <p:txBody>
          <a:bodyPr/>
          <a:lstStyle>
            <a:lvl1pPr algn="l">
              <a:defRPr>
                <a:solidFill>
                  <a:schemeClr val="bg2"/>
                </a:solidFill>
              </a:defRPr>
            </a:lvl1pPr>
          </a:lstStyle>
          <a:p>
            <a:endParaRPr lang="en-US" dirty="0"/>
          </a:p>
        </p:txBody>
      </p:sp>
      <p:sp>
        <p:nvSpPr>
          <p:cNvPr id="6" name="Slide Number Placeholder 5"/>
          <p:cNvSpPr>
            <a:spLocks noGrp="1"/>
          </p:cNvSpPr>
          <p:nvPr>
            <p:ph type="sldNum" sz="quarter" idx="12"/>
          </p:nvPr>
        </p:nvSpPr>
        <p:spPr>
          <a:xfrm>
            <a:off x="8604504" y="5212080"/>
            <a:ext cx="2112264" cy="228600"/>
          </a:xfrm>
        </p:spPr>
        <p:txBody>
          <a:bodyPr/>
          <a:lstStyle>
            <a:lvl1pPr>
              <a:defRPr>
                <a:solidFill>
                  <a:schemeClr val="bg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40369883"/>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D01ABB-8821-4BF5-97A9-E1A66ACAEAA9}" type="datetimeFigureOut">
              <a:rPr lang="en-US" smtClean="0"/>
              <a:pPr/>
              <a:t>3/2/2025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1731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0C37B1C-D4A1-4A4F-A470-80868146AFC5}" type="datetimeFigureOut">
              <a:rPr lang="en-US" smtClean="0"/>
              <a:pPr/>
              <a:t>3/2/2025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63443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D31D1B9-F39E-471E-80A9-595CAA5664AD}" type="datetimeFigureOut">
              <a:rPr lang="en-US" smtClean="0"/>
              <a:pPr/>
              <a:t>3/2/2025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29128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FCEABC-E2B9-4606-A74F-CB06AF596887}" type="datetimeFigureOut">
              <a:rPr lang="en-US" smtClean="0"/>
              <a:pPr/>
              <a:t>3/2/2025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0850112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5" name="Date Placeholder 4"/>
          <p:cNvSpPr>
            <a:spLocks noGrp="1"/>
          </p:cNvSpPr>
          <p:nvPr>
            <p:ph type="dt" sz="half" idx="10"/>
          </p:nvPr>
        </p:nvSpPr>
        <p:spPr/>
        <p:txBody>
          <a:bodyPr/>
          <a:lstStyle/>
          <a:p>
            <a:fld id="{FA8850A0-01A3-4F4E-AA52-F716A9BFD4EB}" type="datetimeFigureOut">
              <a:rPr lang="en-US" smtClean="0"/>
              <a:pPr/>
              <a:t>3/2/2025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07397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Rectangle 9"/>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rgbClr val="969696"/>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effectLst>
                  <a:outerShdw blurRad="12700" dist="3810" dir="2700000" algn="tl" rotWithShape="0">
                    <a:prstClr val="black">
                      <a:alpha val="40000"/>
                    </a:prstClr>
                  </a:outerShdw>
                </a:effectLst>
              </a:defRPr>
            </a:lvl1pPr>
          </a:lstStyle>
          <a:p>
            <a:fld id="{E5811CCA-BB49-46C7-A0E2-F42339750F9A}" type="datetimeFigureOut">
              <a:rPr lang="en-US" smtClean="0"/>
              <a:t>3/2/2025</a:t>
            </a:fld>
            <a:endParaRPr lang="en-US" dirty="0"/>
          </a:p>
        </p:txBody>
      </p:sp>
      <p:sp>
        <p:nvSpPr>
          <p:cNvPr id="12" name="Footer Placeholder 11"/>
          <p:cNvSpPr>
            <a:spLocks noGrp="1"/>
          </p:cNvSpPr>
          <p:nvPr>
            <p:ph type="ftr" sz="quarter" idx="11"/>
          </p:nvPr>
        </p:nvSpPr>
        <p:spPr/>
        <p:txBody>
          <a:bodyPr/>
          <a:lstStyle>
            <a:lvl1pPr algn="r">
              <a:defRPr lang="en-US" sz="1000" kern="1200" dirty="0">
                <a:solidFill>
                  <a:schemeClr val="tx1">
                    <a:lumMod val="75000"/>
                    <a:lumOff val="25000"/>
                  </a:schemeClr>
                </a:solidFill>
                <a:effectLst>
                  <a:outerShdw blurRad="12700" dist="3810" dir="2700000" algn="tl" rotWithShape="0">
                    <a:prstClr val="black">
                      <a:alpha val="40000"/>
                    </a:prstClr>
                  </a:outerShdw>
                </a:effectLst>
                <a:latin typeface="+mn-lt"/>
                <a:ea typeface="+mn-ea"/>
                <a:cs typeface="+mn-cs"/>
              </a:defRPr>
            </a:lvl1pPr>
          </a:lstStyle>
          <a:p>
            <a:endParaRPr lang="en-US" dirty="0"/>
          </a:p>
        </p:txBody>
      </p:sp>
      <p:sp>
        <p:nvSpPr>
          <p:cNvPr id="13" name="Slide Number Placeholder 12"/>
          <p:cNvSpPr>
            <a:spLocks noGrp="1"/>
          </p:cNvSpPr>
          <p:nvPr>
            <p:ph type="sldNum" sz="quarter" idx="12"/>
          </p:nvPr>
        </p:nvSpPr>
        <p:spPr/>
        <p:txBody>
          <a:bodyPr/>
          <a:lstStyle>
            <a:lvl1pPr>
              <a:defRPr>
                <a:solidFill>
                  <a:srgbClr val="FFFFFF"/>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98223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17205CAA-4E5A-4223-BD55-C5D2841AC9EF}" type="datetimeFigureOut">
              <a:rPr lang="en-US" smtClean="0"/>
              <a:t>3/2/2025</a:t>
            </a:fld>
            <a:endParaRPr lang="en-US" dirty="0"/>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314667"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smtClean="0"/>
              <a:pPr/>
              <a:t>‹#›</a:t>
            </a:fld>
            <a:endParaRPr lang="en-US" dirty="0"/>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4130970665"/>
      </p:ext>
    </p:extLst>
  </p:cSld>
  <p:clrMap bg1="dk1" tx1="lt1" bg2="dk2" tx2="lt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2"/>
        </a:buClr>
        <a:buFont typeface="Arial" pitchFamily="34"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2"/>
        </a:buClr>
        <a:buFont typeface="Arial" pitchFamily="34"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0EC3D-482A-4E73-B198-E8341A0D0973}"/>
              </a:ext>
            </a:extLst>
          </p:cNvPr>
          <p:cNvSpPr>
            <a:spLocks noGrp="1"/>
          </p:cNvSpPr>
          <p:nvPr>
            <p:ph type="ctrTitle"/>
          </p:nvPr>
        </p:nvSpPr>
        <p:spPr>
          <a:xfrm>
            <a:off x="1243632" y="1559768"/>
            <a:ext cx="5068568" cy="3135379"/>
          </a:xfrm>
        </p:spPr>
        <p:txBody>
          <a:bodyPr>
            <a:normAutofit/>
          </a:bodyPr>
          <a:lstStyle/>
          <a:p>
            <a:r>
              <a:rPr lang="en-US" sz="6000" dirty="0" err="1"/>
              <a:t>BacChus</a:t>
            </a:r>
            <a:r>
              <a:rPr lang="en-US" sz="6000" dirty="0"/>
              <a:t> </a:t>
            </a:r>
            <a:r>
              <a:rPr lang="en-US" sz="4400" cap="none" dirty="0"/>
              <a:t>Database Design</a:t>
            </a:r>
            <a:endParaRPr lang="en-US" sz="4400" dirty="0"/>
          </a:p>
        </p:txBody>
      </p:sp>
      <p:sp>
        <p:nvSpPr>
          <p:cNvPr id="7" name="Subtitle 6">
            <a:extLst>
              <a:ext uri="{FF2B5EF4-FFF2-40B4-BE49-F238E27FC236}">
                <a16:creationId xmlns:a16="http://schemas.microsoft.com/office/drawing/2014/main" id="{2048EE7C-B77F-4E59-88A7-DD66337BB69C}"/>
              </a:ext>
            </a:extLst>
          </p:cNvPr>
          <p:cNvSpPr>
            <a:spLocks noGrp="1"/>
          </p:cNvSpPr>
          <p:nvPr>
            <p:ph type="subTitle" idx="1"/>
          </p:nvPr>
        </p:nvSpPr>
        <p:spPr>
          <a:xfrm>
            <a:off x="1243633" y="4708186"/>
            <a:ext cx="5068567" cy="797089"/>
          </a:xfrm>
        </p:spPr>
        <p:txBody>
          <a:bodyPr>
            <a:normAutofit/>
          </a:bodyPr>
          <a:lstStyle/>
          <a:p>
            <a:pPr>
              <a:spcAft>
                <a:spcPts val="600"/>
              </a:spcAft>
            </a:pPr>
            <a:r>
              <a:rPr lang="en-US" dirty="0"/>
              <a:t>By The Space Unicorns</a:t>
            </a:r>
          </a:p>
          <a:p>
            <a:pPr>
              <a:spcAft>
                <a:spcPts val="600"/>
              </a:spcAft>
            </a:pPr>
            <a:r>
              <a:rPr lang="en-US"/>
              <a:t>2/24/25</a:t>
            </a:r>
          </a:p>
        </p:txBody>
      </p:sp>
      <p:pic>
        <p:nvPicPr>
          <p:cNvPr id="4" name="Picture 3" descr="A logo of a unicorn&#10;&#10;AI-generated content may be incorrect.">
            <a:extLst>
              <a:ext uri="{FF2B5EF4-FFF2-40B4-BE49-F238E27FC236}">
                <a16:creationId xmlns:a16="http://schemas.microsoft.com/office/drawing/2014/main" id="{8D820ECD-E56B-9A45-EDC7-9624F60370E1}"/>
              </a:ext>
            </a:extLst>
          </p:cNvPr>
          <p:cNvPicPr>
            <a:picLocks noChangeAspect="1"/>
          </p:cNvPicPr>
          <p:nvPr/>
        </p:nvPicPr>
        <p:blipFill>
          <a:blip r:embed="rId3"/>
          <a:srcRect t="6644" r="4" b="19353"/>
          <a:stretch/>
        </p:blipFill>
        <p:spPr>
          <a:xfrm>
            <a:off x="6601691" y="2319690"/>
            <a:ext cx="3262746" cy="2414630"/>
          </a:xfrm>
          <a:prstGeom prst="rect">
            <a:avLst/>
          </a:prstGeom>
        </p:spPr>
      </p:pic>
    </p:spTree>
    <p:extLst>
      <p:ext uri="{BB962C8B-B14F-4D97-AF65-F5344CB8AC3E}">
        <p14:creationId xmlns:p14="http://schemas.microsoft.com/office/powerpoint/2010/main" val="755769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400"/>
                                        <p:tgtEl>
                                          <p:spTgt spid="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7">
                                            <p:txEl>
                                              <p:pRg st="1" end="1"/>
                                            </p:txEl>
                                          </p:spTgt>
                                        </p:tgtEl>
                                        <p:attrNameLst>
                                          <p:attrName>style.visibility</p:attrName>
                                        </p:attrNameLst>
                                      </p:cBhvr>
                                      <p:to>
                                        <p:strVal val="visible"/>
                                      </p:to>
                                    </p:set>
                                    <p:animEffect transition="in" filter="fade">
                                      <p:cBhvr>
                                        <p:cTn id="15" dur="4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A83A7ED5-A6E1-41E5-1EB6-A6F7B381502F}"/>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259C415-2DEC-2A74-5341-8F6450443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C0C1C7B-6FF0-8BDB-7F97-CF1526E59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3" name="Rectangle 12">
            <a:extLst>
              <a:ext uri="{FF2B5EF4-FFF2-40B4-BE49-F238E27FC236}">
                <a16:creationId xmlns:a16="http://schemas.microsoft.com/office/drawing/2014/main" id="{BA210F0F-86B9-5533-1770-B0AEF2B6D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0811" y="403509"/>
            <a:ext cx="4087368" cy="6050982"/>
          </a:xfrm>
          <a:prstGeom prst="rect">
            <a:avLst/>
          </a:prstGeom>
          <a:noFill/>
          <a:ln w="6350" cap="sq" cmpd="sng" algn="ctr">
            <a:solidFill>
              <a:schemeClr val="bg2"/>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A48034AB-9044-A7E8-670D-527024AE4D4E}"/>
              </a:ext>
            </a:extLst>
          </p:cNvPr>
          <p:cNvSpPr>
            <a:spLocks noGrp="1"/>
          </p:cNvSpPr>
          <p:nvPr>
            <p:ph type="title"/>
          </p:nvPr>
        </p:nvSpPr>
        <p:spPr>
          <a:xfrm>
            <a:off x="573409" y="403509"/>
            <a:ext cx="3765200" cy="1082391"/>
          </a:xfrm>
        </p:spPr>
        <p:txBody>
          <a:bodyPr>
            <a:normAutofit fontScale="90000"/>
          </a:bodyPr>
          <a:lstStyle/>
          <a:p>
            <a:pPr algn="ctr"/>
            <a:r>
              <a:rPr lang="en-US" sz="4400" dirty="0">
                <a:solidFill>
                  <a:schemeClr val="bg1"/>
                </a:solidFill>
              </a:rPr>
              <a:t>ERD </a:t>
            </a:r>
            <a:br>
              <a:rPr lang="en-US" sz="4400" dirty="0">
                <a:solidFill>
                  <a:schemeClr val="bg1"/>
                </a:solidFill>
              </a:rPr>
            </a:br>
            <a:r>
              <a:rPr lang="en-US" sz="4400" dirty="0">
                <a:solidFill>
                  <a:schemeClr val="bg1"/>
                </a:solidFill>
              </a:rPr>
              <a:t>Sales</a:t>
            </a:r>
          </a:p>
        </p:txBody>
      </p:sp>
      <p:sp>
        <p:nvSpPr>
          <p:cNvPr id="4" name="Content Placeholder 3">
            <a:extLst>
              <a:ext uri="{FF2B5EF4-FFF2-40B4-BE49-F238E27FC236}">
                <a16:creationId xmlns:a16="http://schemas.microsoft.com/office/drawing/2014/main" id="{66DAA47F-F383-BBE5-D486-AD751F30050E}"/>
              </a:ext>
            </a:extLst>
          </p:cNvPr>
          <p:cNvSpPr>
            <a:spLocks noGrp="1"/>
          </p:cNvSpPr>
          <p:nvPr>
            <p:ph idx="1"/>
          </p:nvPr>
        </p:nvSpPr>
        <p:spPr>
          <a:xfrm>
            <a:off x="5002306" y="237744"/>
            <a:ext cx="7189694" cy="6382511"/>
          </a:xfrm>
        </p:spPr>
        <p:txBody>
          <a:bodyPr anchor="ctr">
            <a:noAutofit/>
          </a:bodyPr>
          <a:lstStyle/>
          <a:p>
            <a:pPr marL="0" marR="0" indent="0">
              <a:lnSpc>
                <a:spcPct val="115000"/>
              </a:lnSpc>
              <a:spcAft>
                <a:spcPts val="800"/>
              </a:spcAft>
              <a:buNone/>
            </a:pPr>
            <a:r>
              <a:rPr lang="en-US" sz="1700" kern="100" dirty="0">
                <a:effectLst/>
                <a:latin typeface="Aptos" panose="020B0004020202020204" pitchFamily="34" charset="0"/>
                <a:ea typeface="Aptos" panose="020B0004020202020204" pitchFamily="34" charset="0"/>
                <a:cs typeface="Times New Roman" panose="02020603050405020304" pitchFamily="18" charset="0"/>
              </a:rPr>
              <a:t>The </a:t>
            </a:r>
            <a:r>
              <a:rPr lang="en-US" sz="1700" kern="100" dirty="0">
                <a:latin typeface="Aptos" panose="020B0004020202020204" pitchFamily="34" charset="0"/>
                <a:ea typeface="Aptos" panose="020B0004020202020204" pitchFamily="34" charset="0"/>
                <a:cs typeface="Times New Roman" panose="02020603050405020304" pitchFamily="18" charset="0"/>
              </a:rPr>
              <a:t>sale</a:t>
            </a:r>
            <a:r>
              <a:rPr lang="en-US" sz="1700" kern="100" dirty="0">
                <a:effectLst/>
                <a:latin typeface="Aptos" panose="020B0004020202020204" pitchFamily="34" charset="0"/>
                <a:ea typeface="Aptos" panose="020B0004020202020204" pitchFamily="34" charset="0"/>
                <a:cs typeface="Times New Roman" panose="02020603050405020304" pitchFamily="18" charset="0"/>
              </a:rPr>
              <a:t> section of the ERD helps track sales from order through delivery and provides the necessary structure for online ordering and strategic fulfillment.</a:t>
            </a:r>
          </a:p>
          <a:p>
            <a:pPr marL="434340" lvl="1" indent="-342900">
              <a:lnSpc>
                <a:spcPct val="115000"/>
              </a:lnSpc>
              <a:spcAft>
                <a:spcPts val="800"/>
              </a:spcAf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Separating distributor orders by product allows the business to track fulfillment individually without having to worry about parts of orders being delayed. This mimics the data structure </a:t>
            </a:r>
            <a:r>
              <a:rPr lang="en-US" sz="1500" kern="100" dirty="0">
                <a:latin typeface="Aptos" panose="020B0004020202020204" pitchFamily="34" charset="0"/>
                <a:ea typeface="Aptos" panose="020B0004020202020204" pitchFamily="34" charset="0"/>
                <a:cs typeface="Times New Roman" panose="02020603050405020304" pitchFamily="18" charset="0"/>
              </a:rPr>
              <a:t>for major online retailers like Amazon.</a:t>
            </a:r>
          </a:p>
          <a:p>
            <a:pPr marL="434340" lvl="1" indent="-342900">
              <a:lnSpc>
                <a:spcPct val="115000"/>
              </a:lnSpc>
              <a:spcAft>
                <a:spcPts val="800"/>
              </a:spcAf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The distributor can set default shipping preferences in the delivery schedule and delivery day fields. If desired a distributor can receive deliveries as soon as possible or every two weeks on Thursdays. </a:t>
            </a:r>
            <a:r>
              <a:rPr lang="en-US" sz="1500" kern="100" dirty="0">
                <a:latin typeface="Aptos" panose="020B0004020202020204" pitchFamily="34" charset="0"/>
                <a:ea typeface="Aptos" panose="020B0004020202020204" pitchFamily="34" charset="0"/>
                <a:cs typeface="Times New Roman" panose="02020603050405020304" pitchFamily="18" charset="0"/>
              </a:rPr>
              <a:t>The shipping department can run automated reports that trigger shipment pooling and ship dates according to those preferences.</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434340" lvl="1" indent="-342900">
              <a:lnSpc>
                <a:spcPct val="115000"/>
              </a:lnSpc>
              <a:spcAft>
                <a:spcPts val="800"/>
              </a:spcAft>
            </a:pPr>
            <a:r>
              <a:rPr lang="en-US" sz="1500" kern="100" dirty="0">
                <a:latin typeface="Aptos" panose="020B0004020202020204" pitchFamily="34" charset="0"/>
                <a:ea typeface="Aptos" panose="020B0004020202020204" pitchFamily="34" charset="0"/>
                <a:cs typeface="Times New Roman" panose="02020603050405020304" pitchFamily="18" charset="0"/>
              </a:rPr>
              <a:t>Like the supplies group, expected and actual delivery dates allow reporting on shipping performance over time, by any of a number of variables.</a:t>
            </a:r>
          </a:p>
          <a:p>
            <a:pPr marL="434340" lvl="1" indent="-342900">
              <a:lnSpc>
                <a:spcPct val="115000"/>
              </a:lnSpc>
              <a:spcAft>
                <a:spcPts val="800"/>
              </a:spcAft>
            </a:pPr>
            <a:r>
              <a:rPr lang="en-US" sz="1500" kern="100" dirty="0">
                <a:latin typeface="Aptos" panose="020B0004020202020204" pitchFamily="34" charset="0"/>
                <a:ea typeface="Aptos" panose="020B0004020202020204" pitchFamily="34" charset="0"/>
                <a:cs typeface="Times New Roman" panose="02020603050405020304" pitchFamily="18" charset="0"/>
              </a:rPr>
              <a:t>Order details like date and quantity allow the company to profile their suppliers by time, order size, or order frequency</a:t>
            </a:r>
          </a:p>
        </p:txBody>
      </p:sp>
      <p:pic>
        <p:nvPicPr>
          <p:cNvPr id="5" name="Picture 4">
            <a:extLst>
              <a:ext uri="{FF2B5EF4-FFF2-40B4-BE49-F238E27FC236}">
                <a16:creationId xmlns:a16="http://schemas.microsoft.com/office/drawing/2014/main" id="{242E89E4-9865-8ABF-761C-5D64E2DB8161}"/>
              </a:ext>
            </a:extLst>
          </p:cNvPr>
          <p:cNvPicPr>
            <a:picLocks noChangeAspect="1"/>
          </p:cNvPicPr>
          <p:nvPr/>
        </p:nvPicPr>
        <p:blipFill>
          <a:blip r:embed="rId3"/>
          <a:stretch>
            <a:fillRect/>
          </a:stretch>
        </p:blipFill>
        <p:spPr>
          <a:xfrm>
            <a:off x="874059" y="1485900"/>
            <a:ext cx="3135418" cy="4945410"/>
          </a:xfrm>
          <a:prstGeom prst="rect">
            <a:avLst/>
          </a:prstGeom>
        </p:spPr>
      </p:pic>
    </p:spTree>
    <p:extLst>
      <p:ext uri="{BB962C8B-B14F-4D97-AF65-F5344CB8AC3E}">
        <p14:creationId xmlns:p14="http://schemas.microsoft.com/office/powerpoint/2010/main" val="3365312342"/>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F676C5D-39FB-47FA-8E32-DBC5B5CBA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2"/>
          </a:solidFill>
          <a:ln w="6350" cap="flat" cmpd="sng" algn="ctr">
            <a:noFill/>
            <a:prstDash val="solid"/>
          </a:ln>
          <a:effectLst>
            <a:softEdge rad="0"/>
          </a:effectLst>
        </p:spPr>
        <p:txBody>
          <a:bodyPr/>
          <a:lstStyle/>
          <a:p>
            <a:endParaRPr lang="en-US"/>
          </a:p>
        </p:txBody>
      </p:sp>
      <p:sp>
        <p:nvSpPr>
          <p:cNvPr id="12" name="Rectangle 11">
            <a:extLst>
              <a:ext uri="{FF2B5EF4-FFF2-40B4-BE49-F238E27FC236}">
                <a16:creationId xmlns:a16="http://schemas.microsoft.com/office/drawing/2014/main" id="{15309DCE-22F9-498E-B635-F284811599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sp useBgFill="1">
        <p:nvSpPr>
          <p:cNvPr id="14" name="Rectangle 13">
            <a:extLst>
              <a:ext uri="{FF2B5EF4-FFF2-40B4-BE49-F238E27FC236}">
                <a16:creationId xmlns:a16="http://schemas.microsoft.com/office/drawing/2014/main" id="{1D7474D6-D12E-45CA-A354-84ECA62C5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D75762-4FC9-252C-B6B0-F7E35232CCBA}"/>
              </a:ext>
            </a:extLst>
          </p:cNvPr>
          <p:cNvSpPr>
            <a:spLocks noGrp="1"/>
          </p:cNvSpPr>
          <p:nvPr>
            <p:ph type="title"/>
          </p:nvPr>
        </p:nvSpPr>
        <p:spPr>
          <a:xfrm>
            <a:off x="6846137" y="727626"/>
            <a:ext cx="4602152" cy="1718225"/>
          </a:xfrm>
        </p:spPr>
        <p:txBody>
          <a:bodyPr vert="horz" lIns="91440" tIns="45720" rIns="91440" bIns="45720" rtlCol="0" anchor="ctr">
            <a:normAutofit/>
          </a:bodyPr>
          <a:lstStyle/>
          <a:p>
            <a:r>
              <a:rPr lang="en-US" dirty="0"/>
              <a:t>Report 1 of 3</a:t>
            </a:r>
          </a:p>
        </p:txBody>
      </p:sp>
      <p:sp>
        <p:nvSpPr>
          <p:cNvPr id="16" name="Rectangle 15">
            <a:extLst>
              <a:ext uri="{FF2B5EF4-FFF2-40B4-BE49-F238E27FC236}">
                <a16:creationId xmlns:a16="http://schemas.microsoft.com/office/drawing/2014/main" id="{C07327CB-FFE1-473C-9250-7A02C83B33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63443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861E25C-125D-41D9-A67D-F660868631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9" y="640080"/>
            <a:ext cx="5056652" cy="5577840"/>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20" name="Rectangle 19">
            <a:extLst>
              <a:ext uri="{FF2B5EF4-FFF2-40B4-BE49-F238E27FC236}">
                <a16:creationId xmlns:a16="http://schemas.microsoft.com/office/drawing/2014/main" id="{CC0A6138-0D4A-492A-BCC9-B54BFB7E49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20" y="809471"/>
            <a:ext cx="4713890" cy="5239058"/>
          </a:xfrm>
          <a:prstGeom prst="rect">
            <a:avLst/>
          </a:prstGeom>
          <a:noFill/>
          <a:ln w="6350" cap="sq" cmpd="sng" algn="ctr">
            <a:solidFill>
              <a:schemeClr val="bg2"/>
            </a:solidFill>
            <a:prstDash val="solid"/>
            <a:miter lim="800000"/>
          </a:ln>
          <a:effectLst/>
        </p:spPr>
        <p:txBody>
          <a:bodyPr/>
          <a:lstStyle/>
          <a:p>
            <a:endParaRPr lang="en-US"/>
          </a:p>
        </p:txBody>
      </p:sp>
      <p:pic>
        <p:nvPicPr>
          <p:cNvPr id="5" name="Picture 4" descr="A screen shot of a performance&#10;&#10;AI-generated content may be incorrect.">
            <a:extLst>
              <a:ext uri="{FF2B5EF4-FFF2-40B4-BE49-F238E27FC236}">
                <a16:creationId xmlns:a16="http://schemas.microsoft.com/office/drawing/2014/main" id="{CF3D43C2-5702-D364-B07B-6D03BE77FB16}"/>
              </a:ext>
            </a:extLst>
          </p:cNvPr>
          <p:cNvPicPr>
            <a:picLocks noChangeAspect="1"/>
          </p:cNvPicPr>
          <p:nvPr/>
        </p:nvPicPr>
        <p:blipFill>
          <a:blip r:embed="rId2"/>
          <a:stretch>
            <a:fillRect/>
          </a:stretch>
        </p:blipFill>
        <p:spPr>
          <a:xfrm>
            <a:off x="1125772" y="2697593"/>
            <a:ext cx="4091786" cy="1462813"/>
          </a:xfrm>
          <a:prstGeom prst="rect">
            <a:avLst/>
          </a:prstGeom>
        </p:spPr>
      </p:pic>
      <p:sp>
        <p:nvSpPr>
          <p:cNvPr id="3" name="Content Placeholder 2">
            <a:extLst>
              <a:ext uri="{FF2B5EF4-FFF2-40B4-BE49-F238E27FC236}">
                <a16:creationId xmlns:a16="http://schemas.microsoft.com/office/drawing/2014/main" id="{5C765C44-EFD3-655D-38E2-17084DDD9AC0}"/>
              </a:ext>
            </a:extLst>
          </p:cNvPr>
          <p:cNvSpPr>
            <a:spLocks noGrp="1"/>
          </p:cNvSpPr>
          <p:nvPr>
            <p:ph sz="half" idx="1"/>
          </p:nvPr>
        </p:nvSpPr>
        <p:spPr>
          <a:xfrm>
            <a:off x="6846137" y="2538919"/>
            <a:ext cx="4602152" cy="3596880"/>
          </a:xfrm>
        </p:spPr>
        <p:txBody>
          <a:bodyPr vert="horz" lIns="91440" tIns="45720" rIns="91440" bIns="45720" rtlCol="0">
            <a:normAutofit/>
          </a:bodyPr>
          <a:lstStyle/>
          <a:p>
            <a:pPr marL="0" indent="0">
              <a:buNone/>
            </a:pPr>
            <a:r>
              <a:rPr lang="en-US" b="1" dirty="0"/>
              <a:t>The Delivery Performance In Day By Month and Year</a:t>
            </a:r>
          </a:p>
          <a:p>
            <a:r>
              <a:rPr lang="en-US" dirty="0"/>
              <a:t>Shows an average of the days late of all deliveries for a particular month</a:t>
            </a:r>
          </a:p>
          <a:p>
            <a:r>
              <a:rPr lang="en-US" dirty="0"/>
              <a:t>Positive numbers indicate the average is late</a:t>
            </a:r>
          </a:p>
          <a:p>
            <a:r>
              <a:rPr lang="en-US" dirty="0"/>
              <a:t>Negative numbers indicate the average is early</a:t>
            </a:r>
          </a:p>
          <a:p>
            <a:r>
              <a:rPr lang="en-US" dirty="0"/>
              <a:t>Sorted from earliest to latest month</a:t>
            </a:r>
          </a:p>
          <a:p>
            <a:endParaRPr lang="en-US" dirty="0"/>
          </a:p>
        </p:txBody>
      </p:sp>
      <p:sp>
        <p:nvSpPr>
          <p:cNvPr id="22" name="Rectangle 21">
            <a:extLst>
              <a:ext uri="{FF2B5EF4-FFF2-40B4-BE49-F238E27FC236}">
                <a16:creationId xmlns:a16="http://schemas.microsoft.com/office/drawing/2014/main" id="{963F5873-E56D-4836-8C82-DC56E6309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2365" y="374904"/>
            <a:ext cx="5117780" cy="6108192"/>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spTree>
    <p:extLst>
      <p:ext uri="{BB962C8B-B14F-4D97-AF65-F5344CB8AC3E}">
        <p14:creationId xmlns:p14="http://schemas.microsoft.com/office/powerpoint/2010/main" val="73821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463D0AB6-8CE1-85C3-D860-5F9D0BDDD144}"/>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2BD1A5D6-CB40-8BEA-F239-1599ED7140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2"/>
          </a:solidFill>
          <a:ln w="6350" cap="flat" cmpd="sng" algn="ctr">
            <a:noFill/>
            <a:prstDash val="solid"/>
          </a:ln>
          <a:effectLst>
            <a:softEdge rad="0"/>
          </a:effectLst>
        </p:spPr>
        <p:txBody>
          <a:bodyPr/>
          <a:lstStyle/>
          <a:p>
            <a:endParaRPr lang="en-US"/>
          </a:p>
        </p:txBody>
      </p:sp>
      <p:sp>
        <p:nvSpPr>
          <p:cNvPr id="12" name="Rectangle 11">
            <a:extLst>
              <a:ext uri="{FF2B5EF4-FFF2-40B4-BE49-F238E27FC236}">
                <a16:creationId xmlns:a16="http://schemas.microsoft.com/office/drawing/2014/main" id="{63EC9D55-7D4C-39D2-DE34-B3029A27A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sp useBgFill="1">
        <p:nvSpPr>
          <p:cNvPr id="14" name="Rectangle 13">
            <a:extLst>
              <a:ext uri="{FF2B5EF4-FFF2-40B4-BE49-F238E27FC236}">
                <a16:creationId xmlns:a16="http://schemas.microsoft.com/office/drawing/2014/main" id="{95AE4051-8C80-8920-E8A3-AE2708F207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228A83-B699-895E-2A7E-C5FD302542A4}"/>
              </a:ext>
            </a:extLst>
          </p:cNvPr>
          <p:cNvSpPr>
            <a:spLocks noGrp="1"/>
          </p:cNvSpPr>
          <p:nvPr>
            <p:ph type="title"/>
          </p:nvPr>
        </p:nvSpPr>
        <p:spPr>
          <a:xfrm>
            <a:off x="6846137" y="727626"/>
            <a:ext cx="4602152" cy="1718225"/>
          </a:xfrm>
        </p:spPr>
        <p:txBody>
          <a:bodyPr vert="horz" lIns="91440" tIns="45720" rIns="91440" bIns="45720" rtlCol="0" anchor="ctr">
            <a:normAutofit/>
          </a:bodyPr>
          <a:lstStyle/>
          <a:p>
            <a:r>
              <a:rPr lang="en-US" dirty="0"/>
              <a:t>Report 2 of 3</a:t>
            </a:r>
          </a:p>
        </p:txBody>
      </p:sp>
      <p:sp>
        <p:nvSpPr>
          <p:cNvPr id="16" name="Rectangle 15">
            <a:extLst>
              <a:ext uri="{FF2B5EF4-FFF2-40B4-BE49-F238E27FC236}">
                <a16:creationId xmlns:a16="http://schemas.microsoft.com/office/drawing/2014/main" id="{DF732CAD-16F9-D8E9-900D-AE4F060CE1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63443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DD36FBC-4FAF-1330-93C2-49F6B625E4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9" y="640080"/>
            <a:ext cx="5056652" cy="5577840"/>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20" name="Rectangle 19">
            <a:extLst>
              <a:ext uri="{FF2B5EF4-FFF2-40B4-BE49-F238E27FC236}">
                <a16:creationId xmlns:a16="http://schemas.microsoft.com/office/drawing/2014/main" id="{2241D70A-839B-BC95-6878-01067E24F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20" y="809471"/>
            <a:ext cx="4713890" cy="5239058"/>
          </a:xfrm>
          <a:prstGeom prst="rect">
            <a:avLst/>
          </a:prstGeom>
          <a:noFill/>
          <a:ln w="6350" cap="sq" cmpd="sng" algn="ctr">
            <a:solidFill>
              <a:schemeClr val="bg2"/>
            </a:solidFill>
            <a:prstDash val="solid"/>
            <a:miter lim="800000"/>
          </a:ln>
          <a:effectLst/>
        </p:spPr>
        <p:txBody>
          <a:bodyPr/>
          <a:lstStyle/>
          <a:p>
            <a:endParaRPr lang="en-US"/>
          </a:p>
        </p:txBody>
      </p:sp>
      <p:sp>
        <p:nvSpPr>
          <p:cNvPr id="3" name="Content Placeholder 2">
            <a:extLst>
              <a:ext uri="{FF2B5EF4-FFF2-40B4-BE49-F238E27FC236}">
                <a16:creationId xmlns:a16="http://schemas.microsoft.com/office/drawing/2014/main" id="{24082E41-45AF-DC95-A0E8-C49DE8B152AD}"/>
              </a:ext>
            </a:extLst>
          </p:cNvPr>
          <p:cNvSpPr>
            <a:spLocks noGrp="1"/>
          </p:cNvSpPr>
          <p:nvPr>
            <p:ph sz="half" idx="1"/>
          </p:nvPr>
        </p:nvSpPr>
        <p:spPr>
          <a:xfrm>
            <a:off x="6846137" y="2538919"/>
            <a:ext cx="4602152" cy="3596880"/>
          </a:xfrm>
        </p:spPr>
        <p:txBody>
          <a:bodyPr vert="horz" lIns="91440" tIns="45720" rIns="91440" bIns="45720" rtlCol="0">
            <a:normAutofit/>
          </a:bodyPr>
          <a:lstStyle/>
          <a:p>
            <a:pPr marL="0" indent="0">
              <a:buNone/>
            </a:pPr>
            <a:endParaRPr lang="en-US" dirty="0"/>
          </a:p>
          <a:p>
            <a:pPr marL="0" indent="0">
              <a:buNone/>
            </a:pPr>
            <a:r>
              <a:rPr lang="en-US" b="1" dirty="0"/>
              <a:t>Average Delivery Performance In Days by Supplier</a:t>
            </a:r>
          </a:p>
          <a:p>
            <a:r>
              <a:rPr lang="en-US" dirty="0"/>
              <a:t>Same information as the monthly report but by supplier</a:t>
            </a:r>
          </a:p>
          <a:p>
            <a:r>
              <a:rPr lang="en-US" dirty="0"/>
              <a:t>Allows the user to identify problem suppliers</a:t>
            </a:r>
          </a:p>
          <a:p>
            <a:r>
              <a:rPr lang="en-US" dirty="0"/>
              <a:t>Sorted by average days in descending order</a:t>
            </a:r>
          </a:p>
          <a:p>
            <a:endParaRPr lang="en-US" dirty="0"/>
          </a:p>
        </p:txBody>
      </p:sp>
      <p:sp>
        <p:nvSpPr>
          <p:cNvPr id="22" name="Rectangle 21">
            <a:extLst>
              <a:ext uri="{FF2B5EF4-FFF2-40B4-BE49-F238E27FC236}">
                <a16:creationId xmlns:a16="http://schemas.microsoft.com/office/drawing/2014/main" id="{EFE0DB7F-9FC8-4A99-71B2-896A85D9A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2365" y="374904"/>
            <a:ext cx="5117780" cy="6108192"/>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pic>
        <p:nvPicPr>
          <p:cNvPr id="4" name="Picture 3" descr="A screen shot of a black screen&#10;&#10;AI-generated content may be incorrect.">
            <a:extLst>
              <a:ext uri="{FF2B5EF4-FFF2-40B4-BE49-F238E27FC236}">
                <a16:creationId xmlns:a16="http://schemas.microsoft.com/office/drawing/2014/main" id="{E5F0517F-D3B2-35E7-3F82-62C4114C3400}"/>
              </a:ext>
            </a:extLst>
          </p:cNvPr>
          <p:cNvPicPr>
            <a:picLocks noChangeAspect="1"/>
          </p:cNvPicPr>
          <p:nvPr/>
        </p:nvPicPr>
        <p:blipFill>
          <a:blip r:embed="rId2"/>
          <a:stretch>
            <a:fillRect/>
          </a:stretch>
        </p:blipFill>
        <p:spPr>
          <a:xfrm>
            <a:off x="1084550" y="2746684"/>
            <a:ext cx="4314825" cy="1590675"/>
          </a:xfrm>
          <a:prstGeom prst="rect">
            <a:avLst/>
          </a:prstGeom>
        </p:spPr>
      </p:pic>
    </p:spTree>
    <p:extLst>
      <p:ext uri="{BB962C8B-B14F-4D97-AF65-F5344CB8AC3E}">
        <p14:creationId xmlns:p14="http://schemas.microsoft.com/office/powerpoint/2010/main" val="91542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6C74D3E4-FEFE-B416-F090-AE9581A540A9}"/>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14632264-76C8-9FE0-8AEB-7304F0B1C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2"/>
          </a:solidFill>
          <a:ln w="6350" cap="flat" cmpd="sng" algn="ctr">
            <a:noFill/>
            <a:prstDash val="solid"/>
          </a:ln>
          <a:effectLst>
            <a:softEdge rad="0"/>
          </a:effectLst>
        </p:spPr>
        <p:txBody>
          <a:bodyPr/>
          <a:lstStyle/>
          <a:p>
            <a:endParaRPr lang="en-US"/>
          </a:p>
        </p:txBody>
      </p:sp>
      <p:sp>
        <p:nvSpPr>
          <p:cNvPr id="12" name="Rectangle 11">
            <a:extLst>
              <a:ext uri="{FF2B5EF4-FFF2-40B4-BE49-F238E27FC236}">
                <a16:creationId xmlns:a16="http://schemas.microsoft.com/office/drawing/2014/main" id="{2F766B58-6896-05D1-F318-6335BB23DA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sp useBgFill="1">
        <p:nvSpPr>
          <p:cNvPr id="14" name="Rectangle 13">
            <a:extLst>
              <a:ext uri="{FF2B5EF4-FFF2-40B4-BE49-F238E27FC236}">
                <a16:creationId xmlns:a16="http://schemas.microsoft.com/office/drawing/2014/main" id="{9F204EEE-EF01-065F-F737-8DBDFB2DE5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DCA3F3-05B8-2C13-0C0B-4B1F91A463A5}"/>
              </a:ext>
            </a:extLst>
          </p:cNvPr>
          <p:cNvSpPr>
            <a:spLocks noGrp="1"/>
          </p:cNvSpPr>
          <p:nvPr>
            <p:ph type="title"/>
          </p:nvPr>
        </p:nvSpPr>
        <p:spPr>
          <a:xfrm>
            <a:off x="6846137" y="727626"/>
            <a:ext cx="4602152" cy="1718225"/>
          </a:xfrm>
        </p:spPr>
        <p:txBody>
          <a:bodyPr vert="horz" lIns="91440" tIns="45720" rIns="91440" bIns="45720" rtlCol="0" anchor="ctr">
            <a:normAutofit/>
          </a:bodyPr>
          <a:lstStyle/>
          <a:p>
            <a:r>
              <a:rPr lang="en-US" dirty="0"/>
              <a:t>Report 3 of 3</a:t>
            </a:r>
          </a:p>
        </p:txBody>
      </p:sp>
      <p:sp>
        <p:nvSpPr>
          <p:cNvPr id="16" name="Rectangle 15">
            <a:extLst>
              <a:ext uri="{FF2B5EF4-FFF2-40B4-BE49-F238E27FC236}">
                <a16:creationId xmlns:a16="http://schemas.microsoft.com/office/drawing/2014/main" id="{041C2F75-516E-653A-CAD4-D10AA93C79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63443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F3A2E06-1B1F-A996-35B1-7FD9053E7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9" y="640080"/>
            <a:ext cx="5056652" cy="5577840"/>
          </a:xfrm>
          <a:prstGeom prst="rect">
            <a:avLst/>
          </a:prstGeom>
          <a:solidFill>
            <a:schemeClr val="tx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20" name="Rectangle 19">
            <a:extLst>
              <a:ext uri="{FF2B5EF4-FFF2-40B4-BE49-F238E27FC236}">
                <a16:creationId xmlns:a16="http://schemas.microsoft.com/office/drawing/2014/main" id="{A8A6239A-69FC-E3D4-21D7-A45F192F5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20" y="809471"/>
            <a:ext cx="4713890" cy="5239058"/>
          </a:xfrm>
          <a:prstGeom prst="rect">
            <a:avLst/>
          </a:prstGeom>
          <a:noFill/>
          <a:ln w="6350" cap="sq" cmpd="sng" algn="ctr">
            <a:solidFill>
              <a:schemeClr val="bg2"/>
            </a:solidFill>
            <a:prstDash val="solid"/>
            <a:miter lim="800000"/>
          </a:ln>
          <a:effectLst/>
        </p:spPr>
        <p:txBody>
          <a:bodyPr/>
          <a:lstStyle/>
          <a:p>
            <a:endParaRPr lang="en-US"/>
          </a:p>
        </p:txBody>
      </p:sp>
      <p:sp>
        <p:nvSpPr>
          <p:cNvPr id="3" name="Content Placeholder 2">
            <a:extLst>
              <a:ext uri="{FF2B5EF4-FFF2-40B4-BE49-F238E27FC236}">
                <a16:creationId xmlns:a16="http://schemas.microsoft.com/office/drawing/2014/main" id="{2A8A7A53-0257-AFA7-22D6-1B903AD4AFB8}"/>
              </a:ext>
            </a:extLst>
          </p:cNvPr>
          <p:cNvSpPr>
            <a:spLocks noGrp="1"/>
          </p:cNvSpPr>
          <p:nvPr>
            <p:ph sz="half" idx="1"/>
          </p:nvPr>
        </p:nvSpPr>
        <p:spPr>
          <a:xfrm>
            <a:off x="6846137" y="2538919"/>
            <a:ext cx="4602152" cy="3596880"/>
          </a:xfrm>
        </p:spPr>
        <p:txBody>
          <a:bodyPr vert="horz" lIns="91440" tIns="45720" rIns="91440" bIns="45720" rtlCol="0">
            <a:normAutofit/>
          </a:bodyPr>
          <a:lstStyle/>
          <a:p>
            <a:pPr marL="0" indent="0">
              <a:buNone/>
            </a:pPr>
            <a:endParaRPr lang="en-US" dirty="0"/>
          </a:p>
          <a:p>
            <a:pPr marL="0" indent="0">
              <a:buNone/>
            </a:pPr>
            <a:r>
              <a:rPr lang="en-US" b="1" dirty="0"/>
              <a:t>Number of Cases of Wine Type Ordered by Distributor</a:t>
            </a:r>
          </a:p>
          <a:p>
            <a:r>
              <a:rPr lang="en-US" dirty="0"/>
              <a:t>Lists each distributor and the number of cases of each wine type that they order, and the average size of orders*.</a:t>
            </a:r>
          </a:p>
          <a:p>
            <a:r>
              <a:rPr lang="en-US" dirty="0"/>
              <a:t>If a distributor orders multiple types, there will be multiple rows for that distributor</a:t>
            </a:r>
          </a:p>
        </p:txBody>
      </p:sp>
      <p:sp>
        <p:nvSpPr>
          <p:cNvPr id="22" name="Rectangle 21">
            <a:extLst>
              <a:ext uri="{FF2B5EF4-FFF2-40B4-BE49-F238E27FC236}">
                <a16:creationId xmlns:a16="http://schemas.microsoft.com/office/drawing/2014/main" id="{866498E2-465A-7331-3A27-A5DA4EEB20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2365" y="374904"/>
            <a:ext cx="5117780" cy="6108192"/>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pic>
        <p:nvPicPr>
          <p:cNvPr id="5" name="Picture 4">
            <a:extLst>
              <a:ext uri="{FF2B5EF4-FFF2-40B4-BE49-F238E27FC236}">
                <a16:creationId xmlns:a16="http://schemas.microsoft.com/office/drawing/2014/main" id="{232ED7C8-5B67-DAD2-72FF-CC80E0805541}"/>
              </a:ext>
            </a:extLst>
          </p:cNvPr>
          <p:cNvPicPr>
            <a:picLocks noChangeAspect="1"/>
          </p:cNvPicPr>
          <p:nvPr/>
        </p:nvPicPr>
        <p:blipFill>
          <a:blip r:embed="rId2"/>
          <a:stretch>
            <a:fillRect/>
          </a:stretch>
        </p:blipFill>
        <p:spPr>
          <a:xfrm>
            <a:off x="814719" y="2626538"/>
            <a:ext cx="4713891" cy="1604924"/>
          </a:xfrm>
          <a:prstGeom prst="rect">
            <a:avLst/>
          </a:prstGeom>
        </p:spPr>
      </p:pic>
      <p:sp>
        <p:nvSpPr>
          <p:cNvPr id="8" name="TextBox 7">
            <a:extLst>
              <a:ext uri="{FF2B5EF4-FFF2-40B4-BE49-F238E27FC236}">
                <a16:creationId xmlns:a16="http://schemas.microsoft.com/office/drawing/2014/main" id="{183B3EE5-BC96-9876-0323-50311C86BC82}"/>
              </a:ext>
            </a:extLst>
          </p:cNvPr>
          <p:cNvSpPr txBox="1"/>
          <p:nvPr/>
        </p:nvSpPr>
        <p:spPr>
          <a:xfrm>
            <a:off x="6702365" y="6015264"/>
            <a:ext cx="5117779" cy="506549"/>
          </a:xfrm>
          <a:prstGeom prst="rect">
            <a:avLst/>
          </a:prstGeom>
          <a:solidFill>
            <a:schemeClr val="tx2">
              <a:lumMod val="75000"/>
            </a:schemeClr>
          </a:solidFill>
        </p:spPr>
        <p:txBody>
          <a:bodyPr wrap="square">
            <a:spAutoFit/>
          </a:bodyPr>
          <a:lstStyle/>
          <a:p>
            <a:pPr marL="365760" lvl="2">
              <a:lnSpc>
                <a:spcPct val="115000"/>
              </a:lnSpc>
              <a:spcAft>
                <a:spcPts val="800"/>
              </a:spcAft>
            </a:pPr>
            <a:r>
              <a:rPr lang="en-US" sz="12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*The sample data only has one order per distributor, so in the sample report </a:t>
            </a:r>
            <a:r>
              <a:rPr lang="en-US" sz="1200" kern="100" dirty="0">
                <a:solidFill>
                  <a:schemeClr val="bg1"/>
                </a:solidFill>
                <a:latin typeface="Aptos" panose="020B0004020202020204" pitchFamily="34" charset="0"/>
                <a:ea typeface="Aptos" panose="020B0004020202020204" pitchFamily="34" charset="0"/>
                <a:cs typeface="Times New Roman" panose="02020603050405020304" pitchFamily="18" charset="0"/>
              </a:rPr>
              <a:t>average order is the same as Total Cases</a:t>
            </a:r>
            <a:endParaRPr lang="en-US" sz="12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5722130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A0B76B-7793-4346-AAF3-0BEC24E54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Picture 4" descr="White calculator">
            <a:extLst>
              <a:ext uri="{FF2B5EF4-FFF2-40B4-BE49-F238E27FC236}">
                <a16:creationId xmlns:a16="http://schemas.microsoft.com/office/drawing/2014/main" id="{984E2D21-68ED-D401-8B5F-B216D6BA4B75}"/>
              </a:ext>
            </a:extLst>
          </p:cNvPr>
          <p:cNvPicPr>
            <a:picLocks noChangeAspect="1"/>
          </p:cNvPicPr>
          <p:nvPr/>
        </p:nvPicPr>
        <p:blipFill>
          <a:blip r:embed="rId2"/>
          <a:srcRect l="11430" r="48861" b="-1"/>
          <a:stretch/>
        </p:blipFill>
        <p:spPr>
          <a:xfrm>
            <a:off x="2" y="10"/>
            <a:ext cx="4079708" cy="6857990"/>
          </a:xfrm>
          <a:prstGeom prst="rect">
            <a:avLst/>
          </a:prstGeom>
        </p:spPr>
      </p:pic>
      <p:sp>
        <p:nvSpPr>
          <p:cNvPr id="11" name="Rectangle 10">
            <a:extLst>
              <a:ext uri="{FF2B5EF4-FFF2-40B4-BE49-F238E27FC236}">
                <a16:creationId xmlns:a16="http://schemas.microsoft.com/office/drawing/2014/main" id="{FDCC942F-4DE8-44CA-B824-B58DB1751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6625" y="374904"/>
            <a:ext cx="7340156" cy="6108192"/>
          </a:xfrm>
          <a:prstGeom prst="rect">
            <a:avLst/>
          </a:prstGeom>
          <a:noFill/>
          <a:ln w="6350" cap="sq">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F8C66397-7CCA-B987-7BB1-F43ABDE69FCB}"/>
              </a:ext>
            </a:extLst>
          </p:cNvPr>
          <p:cNvSpPr>
            <a:spLocks noGrp="1"/>
          </p:cNvSpPr>
          <p:nvPr>
            <p:ph type="title"/>
          </p:nvPr>
        </p:nvSpPr>
        <p:spPr>
          <a:xfrm>
            <a:off x="4965192" y="642593"/>
            <a:ext cx="6280826" cy="1746504"/>
          </a:xfrm>
        </p:spPr>
        <p:txBody>
          <a:bodyPr>
            <a:normAutofit/>
          </a:bodyPr>
          <a:lstStyle/>
          <a:p>
            <a:r>
              <a:rPr lang="en-US" dirty="0"/>
              <a:t>Assumptions</a:t>
            </a:r>
          </a:p>
        </p:txBody>
      </p:sp>
      <p:sp>
        <p:nvSpPr>
          <p:cNvPr id="3" name="Content Placeholder 2">
            <a:extLst>
              <a:ext uri="{FF2B5EF4-FFF2-40B4-BE49-F238E27FC236}">
                <a16:creationId xmlns:a16="http://schemas.microsoft.com/office/drawing/2014/main" id="{203BF229-C33C-8E9D-2849-E69798001B2D}"/>
              </a:ext>
            </a:extLst>
          </p:cNvPr>
          <p:cNvSpPr>
            <a:spLocks noGrp="1"/>
          </p:cNvSpPr>
          <p:nvPr>
            <p:ph idx="1"/>
          </p:nvPr>
        </p:nvSpPr>
        <p:spPr>
          <a:xfrm>
            <a:off x="4965192" y="2386584"/>
            <a:ext cx="6280826" cy="3648456"/>
          </a:xfrm>
        </p:spPr>
        <p:txBody>
          <a:bodyPr>
            <a:normAutofit fontScale="92500" lnSpcReduction="10000"/>
          </a:bodyPr>
          <a:lstStyle/>
          <a:p>
            <a:pPr>
              <a:lnSpc>
                <a:spcPct val="90000"/>
              </a:lnSpc>
            </a:pPr>
            <a:r>
              <a:rPr lang="en-US" sz="1500" dirty="0"/>
              <a:t>Owners would be in an executive department and one owner would be the nominal manager of that department</a:t>
            </a:r>
          </a:p>
          <a:p>
            <a:pPr>
              <a:lnSpc>
                <a:spcPct val="90000"/>
              </a:lnSpc>
            </a:pPr>
            <a:r>
              <a:rPr lang="en-US" sz="1500" dirty="0"/>
              <a:t>Reorder quantities would be identified for each reorder part</a:t>
            </a:r>
          </a:p>
          <a:p>
            <a:pPr>
              <a:lnSpc>
                <a:spcPct val="90000"/>
              </a:lnSpc>
            </a:pPr>
            <a:r>
              <a:rPr lang="en-US" sz="1500" dirty="0"/>
              <a:t>Salaried employee compensation rates would be calculated hourly based on a 40 hour work week and 52 weeks a year</a:t>
            </a:r>
          </a:p>
          <a:p>
            <a:pPr>
              <a:lnSpc>
                <a:spcPct val="90000"/>
              </a:lnSpc>
            </a:pPr>
            <a:r>
              <a:rPr lang="en-US" sz="1500" dirty="0"/>
              <a:t>Salaried employees would be automatically logged as working a 40 hour week for payroll purposes.</a:t>
            </a:r>
          </a:p>
          <a:p>
            <a:pPr>
              <a:lnSpc>
                <a:spcPct val="90000"/>
              </a:lnSpc>
            </a:pPr>
            <a:r>
              <a:rPr lang="en-US" sz="1500" dirty="0"/>
              <a:t>One grape goes to one wine</a:t>
            </a:r>
          </a:p>
          <a:p>
            <a:pPr>
              <a:lnSpc>
                <a:spcPct val="90000"/>
              </a:lnSpc>
            </a:pPr>
            <a:r>
              <a:rPr lang="en-US" sz="1500" dirty="0"/>
              <a:t>All batches would be graded and priced individually</a:t>
            </a:r>
          </a:p>
          <a:p>
            <a:pPr>
              <a:lnSpc>
                <a:spcPct val="90000"/>
              </a:lnSpc>
            </a:pPr>
            <a:r>
              <a:rPr lang="en-US" sz="1500" dirty="0"/>
              <a:t>Orders would contain only 1 type of wine each.</a:t>
            </a:r>
          </a:p>
          <a:p>
            <a:pPr>
              <a:lnSpc>
                <a:spcPct val="90000"/>
              </a:lnSpc>
            </a:pPr>
            <a:r>
              <a:rPr lang="en-US" sz="1500" dirty="0"/>
              <a:t>Smallest order quantity is 1 case</a:t>
            </a:r>
          </a:p>
          <a:p>
            <a:pPr>
              <a:lnSpc>
                <a:spcPct val="90000"/>
              </a:lnSpc>
            </a:pPr>
            <a:r>
              <a:rPr lang="en-US" sz="1500" dirty="0"/>
              <a:t>Reporting will primarily be done by an analytics platform like Power BI or Tableau. Sample reports provided in this presentation are proofs of concept and can be used early in the implementation process while more robust business reporting is implemented.</a:t>
            </a:r>
          </a:p>
        </p:txBody>
      </p:sp>
    </p:spTree>
    <p:extLst>
      <p:ext uri="{BB962C8B-B14F-4D97-AF65-F5344CB8AC3E}">
        <p14:creationId xmlns:p14="http://schemas.microsoft.com/office/powerpoint/2010/main" val="35657591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B1DDFF"/>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B8CD641-9DEB-4AF5-8236-E9C9CD4C9D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12000"/>
              <a:duotone>
                <a:schemeClr val="accent1">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dirty="0">
                <a:solidFill>
                  <a:prstClr val="white"/>
                </a:solidFill>
              </a:rPr>
              <a:t>C</a:t>
            </a:r>
          </a:p>
        </p:txBody>
      </p:sp>
      <p:sp>
        <p:nvSpPr>
          <p:cNvPr id="16" name="Rectangle 15">
            <a:extLst>
              <a:ext uri="{FF2B5EF4-FFF2-40B4-BE49-F238E27FC236}">
                <a16:creationId xmlns:a16="http://schemas.microsoft.com/office/drawing/2014/main" id="{5D5E296C-7F37-495B-9C8F-C56402F0BC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8" name="Rectangle 17">
            <a:extLst>
              <a:ext uri="{FF2B5EF4-FFF2-40B4-BE49-F238E27FC236}">
                <a16:creationId xmlns:a16="http://schemas.microsoft.com/office/drawing/2014/main" id="{D4FEA77F-6150-4990-AB1A-6C6AD09F7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bg2"/>
            </a:solidFill>
            <a:prstDash val="solid"/>
            <a:miter lim="800000"/>
          </a:ln>
          <a:effectLst/>
        </p:spPr>
        <p:txBody>
          <a:bodyPr/>
          <a:lstStyle/>
          <a:p>
            <a:endParaRPr lang="en-US"/>
          </a:p>
        </p:txBody>
      </p:sp>
      <p:sp>
        <p:nvSpPr>
          <p:cNvPr id="20" name="Rectangle 19">
            <a:extLst>
              <a:ext uri="{FF2B5EF4-FFF2-40B4-BE49-F238E27FC236}">
                <a16:creationId xmlns:a16="http://schemas.microsoft.com/office/drawing/2014/main" id="{66CC1B5B-CB1B-482B-BF03-89D1498F6D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pSp>
        <p:nvGrpSpPr>
          <p:cNvPr id="22" name="Group 21">
            <a:extLst>
              <a:ext uri="{FF2B5EF4-FFF2-40B4-BE49-F238E27FC236}">
                <a16:creationId xmlns:a16="http://schemas.microsoft.com/office/drawing/2014/main" id="{1B537E3F-FCF5-4357-95F0-E51BBB4639F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28372" y="1267730"/>
            <a:ext cx="1567331" cy="645295"/>
            <a:chOff x="5318306" y="1386268"/>
            <a:chExt cx="1567331" cy="645295"/>
          </a:xfrm>
        </p:grpSpPr>
        <p:cxnSp>
          <p:nvCxnSpPr>
            <p:cNvPr id="23" name="Straight Connector 22">
              <a:extLst>
                <a:ext uri="{FF2B5EF4-FFF2-40B4-BE49-F238E27FC236}">
                  <a16:creationId xmlns:a16="http://schemas.microsoft.com/office/drawing/2014/main" id="{D7DF7FB3-680A-495D-816C-0B5753E734E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DCC6119-A328-47FF-B1A6-2D09C093336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93585677-2F18-48C1-8C09-C26AD3F6356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C82BAEE8-511C-4F88-8C15-CCCB76D028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8063F48-0666-4FAD-93CE-260C63B1BF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12000"/>
              <a:duotone>
                <a:schemeClr val="accent1">
                  <a:shade val="45000"/>
                  <a:satMod val="135000"/>
                </a:schemeClr>
                <a:prstClr val="white"/>
              </a:duotone>
            </a:blip>
            <a:srcRect/>
            <a:tile tx="-146050" ty="-114300" sx="53000" sy="53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1" name="Rectangle 30">
            <a:extLst>
              <a:ext uri="{FF2B5EF4-FFF2-40B4-BE49-F238E27FC236}">
                <a16:creationId xmlns:a16="http://schemas.microsoft.com/office/drawing/2014/main" id="{3902F946-F788-48B1-8FE8-1260C20C85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33" name="Rectangle 32">
            <a:extLst>
              <a:ext uri="{FF2B5EF4-FFF2-40B4-BE49-F238E27FC236}">
                <a16:creationId xmlns:a16="http://schemas.microsoft.com/office/drawing/2014/main" id="{9782C6AC-9E78-4AC5-B98F-A466F06DB7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035" y="621793"/>
            <a:ext cx="10951919" cy="5614416"/>
          </a:xfrm>
          <a:prstGeom prst="rect">
            <a:avLst/>
          </a:prstGeom>
          <a:noFill/>
          <a:ln w="6350" cap="sq" cmpd="sng" algn="ctr">
            <a:solidFill>
              <a:schemeClr val="bg2"/>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722BAEBB-B897-4E2E-8BE7-753F1060BEA5}"/>
              </a:ext>
            </a:extLst>
          </p:cNvPr>
          <p:cNvSpPr>
            <a:spLocks noGrp="1"/>
          </p:cNvSpPr>
          <p:nvPr>
            <p:ph type="title"/>
          </p:nvPr>
        </p:nvSpPr>
        <p:spPr>
          <a:xfrm>
            <a:off x="1241170" y="3659110"/>
            <a:ext cx="9732773" cy="1465112"/>
          </a:xfrm>
        </p:spPr>
        <p:txBody>
          <a:bodyPr vert="horz" lIns="91440" tIns="45720" rIns="91440" bIns="45720" rtlCol="0" anchor="ctr">
            <a:normAutofit/>
          </a:bodyPr>
          <a:lstStyle/>
          <a:p>
            <a:r>
              <a:rPr lang="en-US" sz="6000"/>
              <a:t>Contact us</a:t>
            </a:r>
          </a:p>
        </p:txBody>
      </p:sp>
      <p:sp>
        <p:nvSpPr>
          <p:cNvPr id="3" name="Text Placeholder 2">
            <a:extLst>
              <a:ext uri="{FF2B5EF4-FFF2-40B4-BE49-F238E27FC236}">
                <a16:creationId xmlns:a16="http://schemas.microsoft.com/office/drawing/2014/main" id="{459DEA66-4826-47AE-AD32-B06226F8ECC6}"/>
              </a:ext>
            </a:extLst>
          </p:cNvPr>
          <p:cNvSpPr>
            <a:spLocks noGrp="1"/>
          </p:cNvSpPr>
          <p:nvPr>
            <p:ph type="body" idx="1"/>
          </p:nvPr>
        </p:nvSpPr>
        <p:spPr>
          <a:xfrm>
            <a:off x="1371600" y="5124222"/>
            <a:ext cx="9517450" cy="638904"/>
          </a:xfrm>
        </p:spPr>
        <p:txBody>
          <a:bodyPr vert="horz" lIns="91440" tIns="45720" rIns="91440" bIns="45720" rtlCol="0">
            <a:normAutofit/>
          </a:bodyPr>
          <a:lstStyle/>
          <a:p>
            <a:pPr>
              <a:spcBef>
                <a:spcPts val="0"/>
              </a:spcBef>
              <a:spcAft>
                <a:spcPts val="600"/>
              </a:spcAft>
            </a:pPr>
            <a:r>
              <a:rPr lang="en-US" spc="80" dirty="0"/>
              <a:t>Starfieldoffice@spaceunicorns.com</a:t>
            </a:r>
          </a:p>
        </p:txBody>
      </p:sp>
      <p:sp>
        <p:nvSpPr>
          <p:cNvPr id="35" name="Rectangle 34">
            <a:extLst>
              <a:ext uri="{FF2B5EF4-FFF2-40B4-BE49-F238E27FC236}">
                <a16:creationId xmlns:a16="http://schemas.microsoft.com/office/drawing/2014/main" id="{F92FB751-4193-4666-9F39-1CDF96FD0C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pSp>
        <p:nvGrpSpPr>
          <p:cNvPr id="37" name="Group 36">
            <a:extLst>
              <a:ext uri="{FF2B5EF4-FFF2-40B4-BE49-F238E27FC236}">
                <a16:creationId xmlns:a16="http://schemas.microsoft.com/office/drawing/2014/main" id="{CC547666-6BC2-4126-AF64-5A7DE9FE88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446823"/>
            <a:ext cx="1691640" cy="645295"/>
            <a:chOff x="5250180" y="1267730"/>
            <a:chExt cx="1691640" cy="645295"/>
          </a:xfrm>
        </p:grpSpPr>
        <p:cxnSp>
          <p:nvCxnSpPr>
            <p:cNvPr id="38" name="Straight Connector 37">
              <a:extLst>
                <a:ext uri="{FF2B5EF4-FFF2-40B4-BE49-F238E27FC236}">
                  <a16:creationId xmlns:a16="http://schemas.microsoft.com/office/drawing/2014/main" id="{15E714C1-D900-4574-ACE5-2355EA39CB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79FBBC0-B387-4916-86C5-510F13BA1D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D0878BFC-6116-4A2F-8EFA-EB03B7C9B5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pic>
        <p:nvPicPr>
          <p:cNvPr id="9" name="Picture 8">
            <a:extLst>
              <a:ext uri="{FF2B5EF4-FFF2-40B4-BE49-F238E27FC236}">
                <a16:creationId xmlns:a16="http://schemas.microsoft.com/office/drawing/2014/main" id="{E3AED392-F4FF-45D7-9A91-FD20E7E29C46}"/>
              </a:ext>
            </a:extLst>
          </p:cNvPr>
          <p:cNvPicPr>
            <a:picLocks noChangeAspect="1"/>
          </p:cNvPicPr>
          <p:nvPr/>
        </p:nvPicPr>
        <p:blipFill>
          <a:blip r:embed="rId4"/>
          <a:srcRect/>
          <a:stretch/>
        </p:blipFill>
        <p:spPr>
          <a:xfrm>
            <a:off x="4992937" y="1395172"/>
            <a:ext cx="2216708" cy="2216708"/>
          </a:xfrm>
          <a:prstGeom prst="rect">
            <a:avLst/>
          </a:prstGeom>
        </p:spPr>
      </p:pic>
    </p:spTree>
    <p:extLst>
      <p:ext uri="{BB962C8B-B14F-4D97-AF65-F5344CB8AC3E}">
        <p14:creationId xmlns:p14="http://schemas.microsoft.com/office/powerpoint/2010/main" val="3782906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2" descr="Close up leaves">
            <a:extLst>
              <a:ext uri="{FF2B5EF4-FFF2-40B4-BE49-F238E27FC236}">
                <a16:creationId xmlns:a16="http://schemas.microsoft.com/office/drawing/2014/main" id="{C542C31E-A9A6-4196-9C15-D9E26F2B2175}"/>
              </a:ext>
            </a:extLst>
          </p:cNvPr>
          <p:cNvPicPr>
            <a:picLocks noChangeAspect="1" noChangeArrowheads="1"/>
          </p:cNvPicPr>
          <p:nvPr/>
        </p:nvPicPr>
        <p:blipFill rotWithShape="1">
          <a:blip r:embed="rId3" cstate="email">
            <a:duotone>
              <a:schemeClr val="bg2">
                <a:shade val="45000"/>
                <a:satMod val="135000"/>
              </a:schemeClr>
              <a:prstClr val="white"/>
            </a:duotone>
            <a:alphaModFix amt="20000"/>
            <a:extLst>
              <a:ext uri="{28A0092B-C50C-407E-A947-70E740481C1C}">
                <a14:useLocalDpi xmlns:a14="http://schemas.microsoft.com/office/drawing/2010/main"/>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850B972-0B7A-40CD-9E79-07E8A87AB03C}"/>
              </a:ext>
            </a:extLst>
          </p:cNvPr>
          <p:cNvSpPr>
            <a:spLocks noGrp="1"/>
          </p:cNvSpPr>
          <p:nvPr>
            <p:ph type="title"/>
          </p:nvPr>
        </p:nvSpPr>
        <p:spPr>
          <a:xfrm>
            <a:off x="1066800" y="642594"/>
            <a:ext cx="10058400" cy="1371600"/>
          </a:xfrm>
        </p:spPr>
        <p:txBody>
          <a:bodyPr>
            <a:normAutofit/>
          </a:bodyPr>
          <a:lstStyle/>
          <a:p>
            <a:pPr>
              <a:tabLst>
                <a:tab pos="4119563" algn="l"/>
              </a:tabLst>
            </a:pPr>
            <a:r>
              <a:rPr lang="en-US"/>
              <a:t>Meet The Team</a:t>
            </a:r>
          </a:p>
        </p:txBody>
      </p:sp>
      <p:graphicFrame>
        <p:nvGraphicFramePr>
          <p:cNvPr id="9" name="Content Placeholder 8" descr="Smart Art Icons">
            <a:extLst>
              <a:ext uri="{FF2B5EF4-FFF2-40B4-BE49-F238E27FC236}">
                <a16:creationId xmlns:a16="http://schemas.microsoft.com/office/drawing/2014/main" id="{8FF6EDB8-0D3A-4193-BDFE-DD56CEA7DAB2}"/>
              </a:ext>
            </a:extLst>
          </p:cNvPr>
          <p:cNvGraphicFramePr>
            <a:graphicFrameLocks noGrp="1"/>
          </p:cNvGraphicFramePr>
          <p:nvPr>
            <p:ph idx="1"/>
            <p:extLst>
              <p:ext uri="{D42A27DB-BD31-4B8C-83A1-F6EECF244321}">
                <p14:modId xmlns:p14="http://schemas.microsoft.com/office/powerpoint/2010/main" val="2234501802"/>
              </p:ext>
            </p:extLst>
          </p:nvPr>
        </p:nvGraphicFramePr>
        <p:xfrm>
          <a:off x="1066800" y="2103120"/>
          <a:ext cx="10058400" cy="393192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276795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D15573D-0E45-4691-B525-471152EC18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E448559-19A4-4252-8C27-54C1DA906F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3" name="Rectangle 12">
            <a:extLst>
              <a:ext uri="{FF2B5EF4-FFF2-40B4-BE49-F238E27FC236}">
                <a16:creationId xmlns:a16="http://schemas.microsoft.com/office/drawing/2014/main" id="{E499DDB0-F27A-44CC-8E62-15E86AF9E0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0811" y="403509"/>
            <a:ext cx="4087368" cy="6050982"/>
          </a:xfrm>
          <a:prstGeom prst="rect">
            <a:avLst/>
          </a:prstGeom>
          <a:noFill/>
          <a:ln w="6350" cap="sq" cmpd="sng" algn="ctr">
            <a:solidFill>
              <a:schemeClr val="bg2"/>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5F3F6C66-D6D7-4A72-9928-967AEA400766}"/>
              </a:ext>
            </a:extLst>
          </p:cNvPr>
          <p:cNvSpPr>
            <a:spLocks noGrp="1"/>
          </p:cNvSpPr>
          <p:nvPr>
            <p:ph type="title"/>
          </p:nvPr>
        </p:nvSpPr>
        <p:spPr>
          <a:xfrm>
            <a:off x="573409" y="568575"/>
            <a:ext cx="3765200" cy="5457366"/>
          </a:xfrm>
        </p:spPr>
        <p:txBody>
          <a:bodyPr>
            <a:normAutofit/>
          </a:bodyPr>
          <a:lstStyle/>
          <a:p>
            <a:pPr algn="ctr"/>
            <a:r>
              <a:rPr lang="en-US" sz="4400">
                <a:solidFill>
                  <a:schemeClr val="bg1"/>
                </a:solidFill>
              </a:rPr>
              <a:t>Problem Description</a:t>
            </a:r>
          </a:p>
        </p:txBody>
      </p:sp>
      <p:sp>
        <p:nvSpPr>
          <p:cNvPr id="4" name="Content Placeholder 3">
            <a:extLst>
              <a:ext uri="{FF2B5EF4-FFF2-40B4-BE49-F238E27FC236}">
                <a16:creationId xmlns:a16="http://schemas.microsoft.com/office/drawing/2014/main" id="{DFF00083-59BF-C60C-CDBC-3D33FF0335D7}"/>
              </a:ext>
            </a:extLst>
          </p:cNvPr>
          <p:cNvSpPr>
            <a:spLocks noGrp="1"/>
          </p:cNvSpPr>
          <p:nvPr>
            <p:ph idx="1"/>
          </p:nvPr>
        </p:nvSpPr>
        <p:spPr>
          <a:xfrm>
            <a:off x="5478124" y="559477"/>
            <a:ext cx="5647076" cy="5475563"/>
          </a:xfrm>
        </p:spPr>
        <p:txBody>
          <a:bodyPr anchor="ctr">
            <a:normAutofit/>
          </a:bodyPr>
          <a:lstStyle/>
          <a:p>
            <a:pPr marL="0" indent="0">
              <a:buNone/>
            </a:pPr>
            <a:r>
              <a:rPr lang="en-US" dirty="0"/>
              <a:t>Bachus Winery is looking to modernize legacy operations with a new approach to data management. The goal is to provide a database that enables future expansion into automated and online inventory tracking, ordering, and reporting.</a:t>
            </a:r>
          </a:p>
          <a:p>
            <a:pPr marL="0" indent="0">
              <a:buNone/>
            </a:pPr>
            <a:endParaRPr lang="en-US" dirty="0"/>
          </a:p>
          <a:p>
            <a:pPr marL="0" indent="0">
              <a:buNone/>
            </a:pPr>
            <a:r>
              <a:rPr lang="en-US" dirty="0"/>
              <a:t>The Minimum Viable Product provides a data structure that supports the long-term online functionality goals while delivering the automated reporting immediately.</a:t>
            </a:r>
          </a:p>
          <a:p>
            <a:pPr marL="0" indent="0">
              <a:buNone/>
            </a:pPr>
            <a:endParaRPr lang="en-US" dirty="0"/>
          </a:p>
          <a:p>
            <a:pPr marL="0" indent="0">
              <a:buNone/>
            </a:pPr>
            <a:r>
              <a:rPr lang="en-US" dirty="0"/>
              <a:t>Reporting should provide the health of the business, inventory, and workforce.</a:t>
            </a:r>
          </a:p>
        </p:txBody>
      </p:sp>
    </p:spTree>
    <p:extLst>
      <p:ext uri="{BB962C8B-B14F-4D97-AF65-F5344CB8AC3E}">
        <p14:creationId xmlns:p14="http://schemas.microsoft.com/office/powerpoint/2010/main" val="4112772953"/>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1ECDD994-2108-D0F7-D875-94E23E343064}"/>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79E4644-7514-B942-6126-830E61D42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A89A124-6822-7F11-64D6-7DB1AE5772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3" name="Rectangle 12">
            <a:extLst>
              <a:ext uri="{FF2B5EF4-FFF2-40B4-BE49-F238E27FC236}">
                <a16:creationId xmlns:a16="http://schemas.microsoft.com/office/drawing/2014/main" id="{5DE216AE-93F1-3EB9-51D6-1579ED843E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0811" y="403509"/>
            <a:ext cx="4087368" cy="6050982"/>
          </a:xfrm>
          <a:prstGeom prst="rect">
            <a:avLst/>
          </a:prstGeom>
          <a:noFill/>
          <a:ln w="6350" cap="sq" cmpd="sng" algn="ctr">
            <a:solidFill>
              <a:schemeClr val="bg2"/>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93549976-5FA0-F9B9-FCCB-AFCB3EEA674E}"/>
              </a:ext>
            </a:extLst>
          </p:cNvPr>
          <p:cNvSpPr>
            <a:spLocks noGrp="1"/>
          </p:cNvSpPr>
          <p:nvPr>
            <p:ph type="title"/>
          </p:nvPr>
        </p:nvSpPr>
        <p:spPr>
          <a:xfrm>
            <a:off x="573409" y="568575"/>
            <a:ext cx="3765200" cy="5457366"/>
          </a:xfrm>
        </p:spPr>
        <p:txBody>
          <a:bodyPr>
            <a:normAutofit/>
          </a:bodyPr>
          <a:lstStyle/>
          <a:p>
            <a:pPr algn="ctr"/>
            <a:r>
              <a:rPr lang="en-US" sz="4400" dirty="0">
                <a:solidFill>
                  <a:schemeClr val="bg1"/>
                </a:solidFill>
              </a:rPr>
              <a:t>Business Rules</a:t>
            </a:r>
          </a:p>
        </p:txBody>
      </p:sp>
      <p:sp>
        <p:nvSpPr>
          <p:cNvPr id="4" name="Content Placeholder 3">
            <a:extLst>
              <a:ext uri="{FF2B5EF4-FFF2-40B4-BE49-F238E27FC236}">
                <a16:creationId xmlns:a16="http://schemas.microsoft.com/office/drawing/2014/main" id="{021004AC-F933-EE80-7343-1FC25F76724C}"/>
              </a:ext>
            </a:extLst>
          </p:cNvPr>
          <p:cNvSpPr>
            <a:spLocks noGrp="1"/>
          </p:cNvSpPr>
          <p:nvPr>
            <p:ph idx="1"/>
          </p:nvPr>
        </p:nvSpPr>
        <p:spPr>
          <a:xfrm>
            <a:off x="4820410" y="237745"/>
            <a:ext cx="7136894" cy="6382512"/>
          </a:xfrm>
        </p:spPr>
        <p:txBody>
          <a:bodyPr anchor="ctr">
            <a:normAutofit fontScale="92500" lnSpcReduction="10000"/>
          </a:bodyPr>
          <a:lstStyle/>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There are 28 employees (including the owners) who could be said to be assigned to the following departments:</a:t>
            </a:r>
          </a:p>
          <a:p>
            <a:pPr marL="617220" lvl="1" indent="-342900">
              <a:lnSpc>
                <a:spcPct val="115000"/>
              </a:lnSpc>
              <a:buFont typeface="+mj-lt"/>
              <a:buAutoNum type="arabicPeriod"/>
            </a:pPr>
            <a:r>
              <a:rPr lang="en-US" kern="100" dirty="0">
                <a:effectLst/>
                <a:latin typeface="Aptos" panose="020B0004020202020204" pitchFamily="34" charset="0"/>
                <a:ea typeface="Aptos" panose="020B0004020202020204" pitchFamily="34" charset="0"/>
                <a:cs typeface="Times New Roman" panose="02020603050405020304" pitchFamily="18" charset="0"/>
              </a:rPr>
              <a:t>Executive</a:t>
            </a:r>
          </a:p>
          <a:p>
            <a:pPr marL="617220" lvl="1" indent="-342900">
              <a:lnSpc>
                <a:spcPct val="115000"/>
              </a:lnSpc>
              <a:buFont typeface="+mj-lt"/>
              <a:buAutoNum type="arabicPeriod"/>
            </a:pPr>
            <a:r>
              <a:rPr lang="en-US" kern="100" dirty="0">
                <a:effectLst/>
                <a:latin typeface="Aptos" panose="020B0004020202020204" pitchFamily="34" charset="0"/>
                <a:ea typeface="Aptos" panose="020B0004020202020204" pitchFamily="34" charset="0"/>
                <a:cs typeface="Times New Roman" panose="02020603050405020304" pitchFamily="18" charset="0"/>
              </a:rPr>
              <a:t>Payroll and Finance</a:t>
            </a:r>
          </a:p>
          <a:p>
            <a:pPr marL="617220" lvl="1" indent="-342900">
              <a:lnSpc>
                <a:spcPct val="115000"/>
              </a:lnSpc>
              <a:buFont typeface="+mj-lt"/>
              <a:buAutoNum type="arabicPeriod"/>
            </a:pPr>
            <a:r>
              <a:rPr lang="en-US" kern="100" dirty="0">
                <a:effectLst/>
                <a:latin typeface="Aptos" panose="020B0004020202020204" pitchFamily="34" charset="0"/>
                <a:ea typeface="Aptos" panose="020B0004020202020204" pitchFamily="34" charset="0"/>
                <a:cs typeface="Times New Roman" panose="02020603050405020304" pitchFamily="18" charset="0"/>
              </a:rPr>
              <a:t>Marketing</a:t>
            </a:r>
          </a:p>
          <a:p>
            <a:pPr marL="617220" lvl="1" indent="-342900">
              <a:lnSpc>
                <a:spcPct val="115000"/>
              </a:lnSpc>
              <a:buFont typeface="+mj-lt"/>
              <a:buAutoNum type="arabicPeriod"/>
            </a:pPr>
            <a:r>
              <a:rPr lang="en-US" kern="100" dirty="0">
                <a:effectLst/>
                <a:latin typeface="Aptos" panose="020B0004020202020204" pitchFamily="34" charset="0"/>
                <a:ea typeface="Aptos" panose="020B0004020202020204" pitchFamily="34" charset="0"/>
                <a:cs typeface="Times New Roman" panose="02020603050405020304" pitchFamily="18" charset="0"/>
              </a:rPr>
              <a:t>Production</a:t>
            </a:r>
          </a:p>
          <a:p>
            <a:pPr marL="617220" lvl="1" indent="-342900">
              <a:lnSpc>
                <a:spcPct val="115000"/>
              </a:lnSpc>
              <a:spcAft>
                <a:spcPts val="800"/>
              </a:spcAft>
              <a:buFont typeface="+mj-lt"/>
              <a:buAutoNum type="arabicPeriod"/>
            </a:pPr>
            <a:r>
              <a:rPr lang="en-US" kern="100" dirty="0">
                <a:effectLst/>
                <a:latin typeface="Aptos" panose="020B0004020202020204" pitchFamily="34" charset="0"/>
                <a:ea typeface="Aptos" panose="020B0004020202020204" pitchFamily="34" charset="0"/>
                <a:cs typeface="Times New Roman" panose="02020603050405020304" pitchFamily="18" charset="0"/>
              </a:rPr>
              <a:t>Distribution</a:t>
            </a:r>
          </a:p>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Some employees report to others. Department leads may be said to report to the owners.</a:t>
            </a:r>
          </a:p>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There are four type of wine produced, Merlot, Cabernet, Chablis and Chardonnay. But it should not be assumed that there will never be additional types added.</a:t>
            </a:r>
          </a:p>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Currently each wine comes from one of three or more types of grapes, Merlot, One or more varieties of Cabernet, and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Chardoney</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a:t>
            </a:r>
          </a:p>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There can be more than one grape variety used on a wine.</a:t>
            </a:r>
          </a:p>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Each wine bottle comes from one and only one batch, each batch comes from one or more grapes from one and only one year. Each batch has one and only one wine variety</a:t>
            </a:r>
            <a:endParaRPr lang="en-US" sz="1800" b="1"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2397259381"/>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A392EC1-F555-48B0-B265-3126251F523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2F6FF1-37FF-F5A4-661C-A846E6C48B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0F6BE6C-14AC-EC68-976B-E448831888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3" name="Rectangle 12">
            <a:extLst>
              <a:ext uri="{FF2B5EF4-FFF2-40B4-BE49-F238E27FC236}">
                <a16:creationId xmlns:a16="http://schemas.microsoft.com/office/drawing/2014/main" id="{66D15165-06AD-781F-D29F-72DC28244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0811" y="403509"/>
            <a:ext cx="4087368" cy="6050982"/>
          </a:xfrm>
          <a:prstGeom prst="rect">
            <a:avLst/>
          </a:prstGeom>
          <a:noFill/>
          <a:ln w="6350" cap="sq" cmpd="sng" algn="ctr">
            <a:solidFill>
              <a:schemeClr val="bg2"/>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18B0EAFB-3BAB-75CE-82D9-47BCF40A3A84}"/>
              </a:ext>
            </a:extLst>
          </p:cNvPr>
          <p:cNvSpPr>
            <a:spLocks noGrp="1"/>
          </p:cNvSpPr>
          <p:nvPr>
            <p:ph type="title"/>
          </p:nvPr>
        </p:nvSpPr>
        <p:spPr>
          <a:xfrm>
            <a:off x="573409" y="568575"/>
            <a:ext cx="3765200" cy="5457366"/>
          </a:xfrm>
        </p:spPr>
        <p:txBody>
          <a:bodyPr>
            <a:normAutofit/>
          </a:bodyPr>
          <a:lstStyle/>
          <a:p>
            <a:pPr algn="ctr"/>
            <a:r>
              <a:rPr lang="en-US" sz="4400" dirty="0">
                <a:solidFill>
                  <a:schemeClr val="bg1"/>
                </a:solidFill>
              </a:rPr>
              <a:t>Business Rules Continued</a:t>
            </a:r>
          </a:p>
        </p:txBody>
      </p:sp>
      <p:sp>
        <p:nvSpPr>
          <p:cNvPr id="4" name="Content Placeholder 3">
            <a:extLst>
              <a:ext uri="{FF2B5EF4-FFF2-40B4-BE49-F238E27FC236}">
                <a16:creationId xmlns:a16="http://schemas.microsoft.com/office/drawing/2014/main" id="{0C3EAED9-6BDE-BEB9-1A63-A0E7BACF11AE}"/>
              </a:ext>
            </a:extLst>
          </p:cNvPr>
          <p:cNvSpPr>
            <a:spLocks noGrp="1"/>
          </p:cNvSpPr>
          <p:nvPr>
            <p:ph idx="1"/>
          </p:nvPr>
        </p:nvSpPr>
        <p:spPr>
          <a:xfrm>
            <a:off x="5002306" y="237744"/>
            <a:ext cx="7189694" cy="6382511"/>
          </a:xfrm>
        </p:spPr>
        <p:txBody>
          <a:bodyPr anchor="ctr">
            <a:noAutofit/>
          </a:bodyPr>
          <a:lstStyle/>
          <a:p>
            <a:pPr marL="0" marR="0">
              <a:lnSpc>
                <a:spcPct val="115000"/>
              </a:lnSpc>
              <a:spcAft>
                <a:spcPts val="800"/>
              </a:spcAft>
            </a:pPr>
            <a:r>
              <a:rPr lang="en-US" sz="1700" kern="100" dirty="0">
                <a:effectLst/>
                <a:latin typeface="Aptos" panose="020B0004020202020204" pitchFamily="34" charset="0"/>
                <a:ea typeface="Aptos" panose="020B0004020202020204" pitchFamily="34" charset="0"/>
                <a:cs typeface="Times New Roman" panose="02020603050405020304" pitchFamily="18" charset="0"/>
              </a:rPr>
              <a:t>Each wine variety is graded for quality for each year.</a:t>
            </a:r>
          </a:p>
          <a:p>
            <a:pPr marL="0" marR="0">
              <a:lnSpc>
                <a:spcPct val="115000"/>
              </a:lnSpc>
              <a:spcAft>
                <a:spcPts val="800"/>
              </a:spcAft>
            </a:pPr>
            <a:r>
              <a:rPr lang="en-US" sz="1700" kern="100" dirty="0">
                <a:effectLst/>
                <a:latin typeface="Aptos" panose="020B0004020202020204" pitchFamily="34" charset="0"/>
                <a:ea typeface="Aptos" panose="020B0004020202020204" pitchFamily="34" charset="0"/>
                <a:cs typeface="Times New Roman" panose="02020603050405020304" pitchFamily="18" charset="0"/>
              </a:rPr>
              <a:t>There are supplies associated with the wine production and suppliers who provide the supplies. There can be one or more suppliers for each product. There can be one or more products for each supplier.</a:t>
            </a:r>
          </a:p>
          <a:p>
            <a:pPr marL="0" marR="0">
              <a:lnSpc>
                <a:spcPct val="115000"/>
              </a:lnSpc>
              <a:spcAft>
                <a:spcPts val="800"/>
              </a:spcAft>
            </a:pPr>
            <a:r>
              <a:rPr lang="en-US" sz="1700" kern="100" dirty="0">
                <a:effectLst/>
                <a:latin typeface="Aptos" panose="020B0004020202020204" pitchFamily="34" charset="0"/>
                <a:ea typeface="Aptos" panose="020B0004020202020204" pitchFamily="34" charset="0"/>
                <a:cs typeface="Times New Roman" panose="02020603050405020304" pitchFamily="18" charset="0"/>
              </a:rPr>
              <a:t>There is an inventory associated with each product and a reorder amount for each product. There can also be some number of products that are ordered but not delivered. There can be a typical order quantity associated with an order. There needs to be an expected delivery date (at time of order) for each order, and a date received for each order. </a:t>
            </a:r>
          </a:p>
          <a:p>
            <a:pPr marL="0" marR="0">
              <a:lnSpc>
                <a:spcPct val="115000"/>
              </a:lnSpc>
              <a:spcAft>
                <a:spcPts val="800"/>
              </a:spcAft>
            </a:pPr>
            <a:r>
              <a:rPr lang="en-US" sz="1700" kern="100" dirty="0">
                <a:effectLst/>
                <a:latin typeface="Aptos" panose="020B0004020202020204" pitchFamily="34" charset="0"/>
                <a:ea typeface="Aptos" panose="020B0004020202020204" pitchFamily="34" charset="0"/>
                <a:cs typeface="Times New Roman" panose="02020603050405020304" pitchFamily="18" charset="0"/>
              </a:rPr>
              <a:t>Distributors sell the wine. A distributor order needs to be tracked as well, with an order status field, wine product, Qty, Date ordered, delivery expected date, delivered date, One order can have multiple products.</a:t>
            </a:r>
          </a:p>
          <a:p>
            <a:pPr marL="0" marR="0">
              <a:lnSpc>
                <a:spcPct val="115000"/>
              </a:lnSpc>
              <a:spcAft>
                <a:spcPts val="800"/>
              </a:spcAft>
            </a:pPr>
            <a:r>
              <a:rPr lang="en-US" sz="1700" kern="100" dirty="0">
                <a:effectLst/>
                <a:latin typeface="Aptos" panose="020B0004020202020204" pitchFamily="34" charset="0"/>
                <a:ea typeface="Aptos" panose="020B0004020202020204" pitchFamily="34" charset="0"/>
                <a:cs typeface="Times New Roman" panose="02020603050405020304" pitchFamily="18" charset="0"/>
              </a:rPr>
              <a:t>Employees need to track time and pay, with date worked, hours worked, pay rate, with salary and hourly worker functionality</a:t>
            </a:r>
          </a:p>
        </p:txBody>
      </p:sp>
    </p:spTree>
    <p:extLst>
      <p:ext uri="{BB962C8B-B14F-4D97-AF65-F5344CB8AC3E}">
        <p14:creationId xmlns:p14="http://schemas.microsoft.com/office/powerpoint/2010/main" val="1517404495"/>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B1DDFF"/>
            </a:gs>
            <a:gs pos="100000">
              <a:srgbClr val="B1DDFF">
                <a:lumMod val="64000"/>
                <a:lumOff val="36000"/>
              </a:srgbClr>
            </a:gs>
          </a:gsLst>
          <a:path path="circle">
            <a:fillToRect l="50000" t="50000" r="50000" b="50000"/>
          </a:path>
          <a:tileRect/>
        </a:gradFill>
        <a:effectLst/>
      </p:bgPr>
    </p:bg>
    <p:spTree>
      <p:nvGrpSpPr>
        <p:cNvPr id="1" name="">
          <a:extLst>
            <a:ext uri="{FF2B5EF4-FFF2-40B4-BE49-F238E27FC236}">
              <a16:creationId xmlns:a16="http://schemas.microsoft.com/office/drawing/2014/main" id="{EC69377E-D51F-3385-DC5B-C275D78A4864}"/>
            </a:ext>
          </a:extLst>
        </p:cNvPr>
        <p:cNvGrpSpPr/>
        <p:nvPr/>
      </p:nvGrpSpPr>
      <p:grpSpPr>
        <a:xfrm>
          <a:off x="0" y="0"/>
          <a:ext cx="0" cy="0"/>
          <a:chOff x="0" y="0"/>
          <a:chExt cx="0" cy="0"/>
        </a:xfrm>
      </p:grpSpPr>
      <p:sp>
        <p:nvSpPr>
          <p:cNvPr id="37" name="Rectangle 36">
            <a:extLst>
              <a:ext uri="{FF2B5EF4-FFF2-40B4-BE49-F238E27FC236}">
                <a16:creationId xmlns:a16="http://schemas.microsoft.com/office/drawing/2014/main" id="{AB8CD641-9DEB-4AF5-8236-E9C9CD4C9D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12000"/>
              <a:duotone>
                <a:schemeClr val="accent1">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dirty="0">
                <a:solidFill>
                  <a:prstClr val="white"/>
                </a:solidFill>
              </a:rPr>
              <a:t>C</a:t>
            </a:r>
          </a:p>
        </p:txBody>
      </p:sp>
      <p:sp>
        <p:nvSpPr>
          <p:cNvPr id="38" name="Rectangle 37">
            <a:extLst>
              <a:ext uri="{FF2B5EF4-FFF2-40B4-BE49-F238E27FC236}">
                <a16:creationId xmlns:a16="http://schemas.microsoft.com/office/drawing/2014/main" id="{5D5E296C-7F37-495B-9C8F-C56402F0BC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39" name="Rectangle 38">
            <a:extLst>
              <a:ext uri="{FF2B5EF4-FFF2-40B4-BE49-F238E27FC236}">
                <a16:creationId xmlns:a16="http://schemas.microsoft.com/office/drawing/2014/main" id="{D4FEA77F-6150-4990-AB1A-6C6AD09F7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bg2"/>
            </a:solidFill>
            <a:prstDash val="solid"/>
            <a:miter lim="800000"/>
          </a:ln>
          <a:effectLst/>
        </p:spPr>
        <p:txBody>
          <a:bodyPr/>
          <a:lstStyle/>
          <a:p>
            <a:endParaRPr lang="en-US"/>
          </a:p>
        </p:txBody>
      </p:sp>
      <p:sp>
        <p:nvSpPr>
          <p:cNvPr id="40" name="Rectangle 39">
            <a:extLst>
              <a:ext uri="{FF2B5EF4-FFF2-40B4-BE49-F238E27FC236}">
                <a16:creationId xmlns:a16="http://schemas.microsoft.com/office/drawing/2014/main" id="{66CC1B5B-CB1B-482B-BF03-89D1498F6D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pSp>
        <p:nvGrpSpPr>
          <p:cNvPr id="41" name="Group 40">
            <a:extLst>
              <a:ext uri="{FF2B5EF4-FFF2-40B4-BE49-F238E27FC236}">
                <a16:creationId xmlns:a16="http://schemas.microsoft.com/office/drawing/2014/main" id="{1B537E3F-FCF5-4357-95F0-E51BBB4639F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28372" y="1267730"/>
            <a:ext cx="1567331" cy="645295"/>
            <a:chOff x="5318306" y="1386268"/>
            <a:chExt cx="1567331" cy="645295"/>
          </a:xfrm>
        </p:grpSpPr>
        <p:cxnSp>
          <p:nvCxnSpPr>
            <p:cNvPr id="18" name="Straight Connector 17">
              <a:extLst>
                <a:ext uri="{FF2B5EF4-FFF2-40B4-BE49-F238E27FC236}">
                  <a16:creationId xmlns:a16="http://schemas.microsoft.com/office/drawing/2014/main" id="{D7DF7FB3-680A-495D-816C-0B5753E734E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DCC6119-A328-47FF-B1A6-2D09C093336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3585677-2F18-48C1-8C09-C26AD3F6356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42" name="Rectangle 41">
            <a:extLst>
              <a:ext uri="{FF2B5EF4-FFF2-40B4-BE49-F238E27FC236}">
                <a16:creationId xmlns:a16="http://schemas.microsoft.com/office/drawing/2014/main" id="{0646E723-37AC-46C1-833E-49EBFD56E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1064BEB5-927C-40C6-AD8D-5B1081EBA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675873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CFAD90FD-B14D-4011-90EE-AB83798BC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1973" y="643464"/>
            <a:ext cx="4143830" cy="5566305"/>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45" name="Rectangle 44">
            <a:extLst>
              <a:ext uri="{FF2B5EF4-FFF2-40B4-BE49-F238E27FC236}">
                <a16:creationId xmlns:a16="http://schemas.microsoft.com/office/drawing/2014/main" id="{3840A683-B247-4FCD-A924-208E0F8114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7364" y="806860"/>
            <a:ext cx="3813048" cy="5239512"/>
          </a:xfrm>
          <a:prstGeom prst="rect">
            <a:avLst/>
          </a:prstGeom>
          <a:noFill/>
          <a:ln w="6350" cap="sq" cmpd="sng" algn="ctr">
            <a:solidFill>
              <a:schemeClr val="bg2"/>
            </a:solidFill>
            <a:prstDash val="solid"/>
            <a:miter lim="800000"/>
          </a:ln>
          <a:effectLst/>
        </p:spPr>
        <p:txBody>
          <a:bodyPr/>
          <a:lstStyle/>
          <a:p>
            <a:endParaRPr lang="en-US"/>
          </a:p>
        </p:txBody>
      </p:sp>
      <p:sp>
        <p:nvSpPr>
          <p:cNvPr id="4" name="Title 3">
            <a:extLst>
              <a:ext uri="{FF2B5EF4-FFF2-40B4-BE49-F238E27FC236}">
                <a16:creationId xmlns:a16="http://schemas.microsoft.com/office/drawing/2014/main" id="{48D3ED22-4F41-635B-D29E-8DCA77A87DD7}"/>
              </a:ext>
            </a:extLst>
          </p:cNvPr>
          <p:cNvSpPr>
            <a:spLocks noGrp="1"/>
          </p:cNvSpPr>
          <p:nvPr>
            <p:ph type="title"/>
          </p:nvPr>
        </p:nvSpPr>
        <p:spPr>
          <a:xfrm>
            <a:off x="7957225" y="1559768"/>
            <a:ext cx="2978281" cy="3135379"/>
          </a:xfrm>
        </p:spPr>
        <p:txBody>
          <a:bodyPr vert="horz" lIns="91440" tIns="45720" rIns="91440" bIns="45720" rtlCol="0" anchor="ctr">
            <a:normAutofit/>
          </a:bodyPr>
          <a:lstStyle/>
          <a:p>
            <a:pPr algn="ctr">
              <a:lnSpc>
                <a:spcPct val="83000"/>
              </a:lnSpc>
            </a:pPr>
            <a:r>
              <a:rPr lang="en-US" cap="all" spc="-100" dirty="0">
                <a:solidFill>
                  <a:schemeClr val="bg1"/>
                </a:solidFill>
              </a:rPr>
              <a:t>ERD</a:t>
            </a:r>
            <a:br>
              <a:rPr lang="en-US" cap="all" spc="-100" dirty="0">
                <a:solidFill>
                  <a:schemeClr val="bg1"/>
                </a:solidFill>
              </a:rPr>
            </a:br>
            <a:r>
              <a:rPr lang="en-US" sz="1600" spc="-100" dirty="0">
                <a:solidFill>
                  <a:schemeClr val="bg1"/>
                </a:solidFill>
              </a:rPr>
              <a:t>The following three slides will present enlarged partial views of the ERD</a:t>
            </a:r>
            <a:endParaRPr lang="en-US" sz="1600" cap="all" spc="-100" dirty="0">
              <a:solidFill>
                <a:schemeClr val="bg1"/>
              </a:solidFill>
            </a:endParaRPr>
          </a:p>
        </p:txBody>
      </p:sp>
      <p:sp>
        <p:nvSpPr>
          <p:cNvPr id="46" name="Rectangle 45">
            <a:extLst>
              <a:ext uri="{FF2B5EF4-FFF2-40B4-BE49-F238E27FC236}">
                <a16:creationId xmlns:a16="http://schemas.microsoft.com/office/drawing/2014/main" id="{E6861741-689A-45A2-98D1-6C4A4F13C0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03768" y="640856"/>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47" name="Straight Connector 46">
            <a:extLst>
              <a:ext uri="{FF2B5EF4-FFF2-40B4-BE49-F238E27FC236}">
                <a16:creationId xmlns:a16="http://schemas.microsoft.com/office/drawing/2014/main" id="{0C77DF75-521B-49EA-B235-767773C0E2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8068" y="640855"/>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D8C40A12-D255-4952-B536-CF4E4866D2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09708" y="640855"/>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12384E2-1832-460A-A0E1-22E60473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8068" y="1286150"/>
            <a:ext cx="1691640"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3EF75B3-D24D-8302-2410-E0AEAF997218}"/>
              </a:ext>
            </a:extLst>
          </p:cNvPr>
          <p:cNvPicPr>
            <a:picLocks noChangeAspect="1"/>
          </p:cNvPicPr>
          <p:nvPr/>
        </p:nvPicPr>
        <p:blipFill>
          <a:blip r:embed="rId4"/>
          <a:stretch>
            <a:fillRect/>
          </a:stretch>
        </p:blipFill>
        <p:spPr>
          <a:xfrm>
            <a:off x="331988" y="0"/>
            <a:ext cx="6186535" cy="6858000"/>
          </a:xfrm>
          <a:prstGeom prst="rect">
            <a:avLst/>
          </a:prstGeom>
        </p:spPr>
      </p:pic>
    </p:spTree>
    <p:extLst>
      <p:ext uri="{BB962C8B-B14F-4D97-AF65-F5344CB8AC3E}">
        <p14:creationId xmlns:p14="http://schemas.microsoft.com/office/powerpoint/2010/main" val="756028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88254AF1-A1DE-7932-D61C-D0FEBD2C764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827DAFA-80DB-D691-6B63-63E99C3841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91A82F-8150-EAD2-A725-E0BFD4CD04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3" name="Rectangle 12">
            <a:extLst>
              <a:ext uri="{FF2B5EF4-FFF2-40B4-BE49-F238E27FC236}">
                <a16:creationId xmlns:a16="http://schemas.microsoft.com/office/drawing/2014/main" id="{A351C29D-8450-703C-2F35-0B4B25CA98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0811" y="403509"/>
            <a:ext cx="4087368" cy="6050982"/>
          </a:xfrm>
          <a:prstGeom prst="rect">
            <a:avLst/>
          </a:prstGeom>
          <a:noFill/>
          <a:ln w="6350" cap="sq" cmpd="sng" algn="ctr">
            <a:solidFill>
              <a:schemeClr val="bg2"/>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4B40C5B1-5549-D176-0BB7-0B88124D774D}"/>
              </a:ext>
            </a:extLst>
          </p:cNvPr>
          <p:cNvSpPr>
            <a:spLocks noGrp="1"/>
          </p:cNvSpPr>
          <p:nvPr>
            <p:ph type="title"/>
          </p:nvPr>
        </p:nvSpPr>
        <p:spPr>
          <a:xfrm>
            <a:off x="573409" y="403509"/>
            <a:ext cx="3765200" cy="1082391"/>
          </a:xfrm>
        </p:spPr>
        <p:txBody>
          <a:bodyPr>
            <a:normAutofit fontScale="90000"/>
          </a:bodyPr>
          <a:lstStyle/>
          <a:p>
            <a:pPr algn="ctr"/>
            <a:r>
              <a:rPr lang="en-US" sz="4400" dirty="0">
                <a:solidFill>
                  <a:schemeClr val="bg1"/>
                </a:solidFill>
              </a:rPr>
              <a:t>ERD</a:t>
            </a:r>
            <a:br>
              <a:rPr lang="en-US" sz="4400" dirty="0">
                <a:solidFill>
                  <a:schemeClr val="bg1"/>
                </a:solidFill>
              </a:rPr>
            </a:br>
            <a:r>
              <a:rPr lang="en-US" sz="4400" dirty="0">
                <a:solidFill>
                  <a:schemeClr val="bg1"/>
                </a:solidFill>
              </a:rPr>
              <a:t>Supplies</a:t>
            </a:r>
          </a:p>
        </p:txBody>
      </p:sp>
      <p:sp>
        <p:nvSpPr>
          <p:cNvPr id="4" name="Content Placeholder 3">
            <a:extLst>
              <a:ext uri="{FF2B5EF4-FFF2-40B4-BE49-F238E27FC236}">
                <a16:creationId xmlns:a16="http://schemas.microsoft.com/office/drawing/2014/main" id="{C2543183-85C5-29A2-87D0-28A7968A362A}"/>
              </a:ext>
            </a:extLst>
          </p:cNvPr>
          <p:cNvSpPr>
            <a:spLocks noGrp="1"/>
          </p:cNvSpPr>
          <p:nvPr>
            <p:ph idx="1"/>
          </p:nvPr>
        </p:nvSpPr>
        <p:spPr>
          <a:xfrm>
            <a:off x="5002306" y="237744"/>
            <a:ext cx="7189694" cy="6382511"/>
          </a:xfrm>
        </p:spPr>
        <p:txBody>
          <a:bodyPr anchor="ctr">
            <a:noAutofit/>
          </a:bodyPr>
          <a:lstStyle/>
          <a:p>
            <a:pPr marL="0" marR="0" indent="0">
              <a:lnSpc>
                <a:spcPct val="115000"/>
              </a:lnSpc>
              <a:spcAft>
                <a:spcPts val="800"/>
              </a:spcAft>
              <a:buNone/>
            </a:pPr>
            <a:r>
              <a:rPr lang="en-US" sz="1700" kern="100" dirty="0">
                <a:effectLst/>
                <a:latin typeface="Aptos" panose="020B0004020202020204" pitchFamily="34" charset="0"/>
                <a:ea typeface="Aptos" panose="020B0004020202020204" pitchFamily="34" charset="0"/>
                <a:cs typeface="Times New Roman" panose="02020603050405020304" pitchFamily="18" charset="0"/>
              </a:rPr>
              <a:t>The separation of supplies into a separate table from supply orders, along with the use of a </a:t>
            </a:r>
            <a:r>
              <a:rPr lang="en-US" sz="1700" kern="100" dirty="0" err="1">
                <a:effectLst/>
                <a:latin typeface="Aptos" panose="020B0004020202020204" pitchFamily="34" charset="0"/>
                <a:ea typeface="Aptos" panose="020B0004020202020204" pitchFamily="34" charset="0"/>
                <a:cs typeface="Times New Roman" panose="02020603050405020304" pitchFamily="18" charset="0"/>
              </a:rPr>
              <a:t>part_ID</a:t>
            </a:r>
            <a:r>
              <a:rPr lang="en-US" sz="1700" kern="100" dirty="0">
                <a:effectLst/>
                <a:latin typeface="Aptos" panose="020B0004020202020204" pitchFamily="34" charset="0"/>
                <a:ea typeface="Aptos" panose="020B0004020202020204" pitchFamily="34" charset="0"/>
                <a:cs typeface="Times New Roman" panose="02020603050405020304" pitchFamily="18" charset="0"/>
              </a:rPr>
              <a:t> separate from the suppliers part number allows for the database to handle multiple suppliers with the same part. </a:t>
            </a:r>
          </a:p>
          <a:p>
            <a:pPr marL="274320" lvl="1">
              <a:lnSpc>
                <a:spcPct val="115000"/>
              </a:lnSpc>
              <a:spcAft>
                <a:spcPts val="800"/>
              </a:spcAf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Supplier part numbers are associated with internal part numbers through the join table. </a:t>
            </a:r>
          </a:p>
          <a:p>
            <a:pPr marL="274320" lvl="1">
              <a:lnSpc>
                <a:spcPct val="115000"/>
              </a:lnSpc>
              <a:spcAft>
                <a:spcPts val="800"/>
              </a:spcAft>
            </a:pPr>
            <a:r>
              <a:rPr lang="en-US" sz="1500" kern="100" dirty="0">
                <a:latin typeface="Aptos" panose="020B0004020202020204" pitchFamily="34" charset="0"/>
                <a:ea typeface="Aptos" panose="020B0004020202020204" pitchFamily="34" charset="0"/>
                <a:cs typeface="Times New Roman" panose="02020603050405020304" pitchFamily="18" charset="0"/>
              </a:rPr>
              <a:t>Internal business rules, especially as a result of a LEAN inventory analysis can govern reorder points and nightly reports can serve as KANBAN triggers for manual or automated reorder.</a:t>
            </a:r>
          </a:p>
          <a:p>
            <a:pPr marL="274320" lvl="1">
              <a:lnSpc>
                <a:spcPct val="115000"/>
              </a:lnSpc>
              <a:spcAft>
                <a:spcPts val="800"/>
              </a:spcAft>
            </a:pPr>
            <a:r>
              <a:rPr lang="en-US" sz="1500" kern="100" dirty="0">
                <a:latin typeface="Aptos" panose="020B0004020202020204" pitchFamily="34" charset="0"/>
                <a:ea typeface="Aptos" panose="020B0004020202020204" pitchFamily="34" charset="0"/>
                <a:cs typeface="Times New Roman" panose="02020603050405020304" pitchFamily="18" charset="0"/>
              </a:rPr>
              <a:t>Attaching actual and expected delivery dates, along with cost in the </a:t>
            </a:r>
            <a:r>
              <a:rPr lang="en-US" sz="1500" kern="100" dirty="0" err="1">
                <a:latin typeface="Aptos" panose="020B0004020202020204" pitchFamily="34" charset="0"/>
                <a:ea typeface="Aptos" panose="020B0004020202020204" pitchFamily="34" charset="0"/>
                <a:cs typeface="Times New Roman" panose="02020603050405020304" pitchFamily="18" charset="0"/>
              </a:rPr>
              <a:t>Supply_Orders</a:t>
            </a:r>
            <a:r>
              <a:rPr lang="en-US" sz="1500" kern="100" dirty="0">
                <a:latin typeface="Aptos" panose="020B0004020202020204" pitchFamily="34" charset="0"/>
                <a:ea typeface="Aptos" panose="020B0004020202020204" pitchFamily="34" charset="0"/>
                <a:cs typeface="Times New Roman" panose="02020603050405020304" pitchFamily="18" charset="0"/>
              </a:rPr>
              <a:t> tables creates structure that enables real time decision making on preferred suppliers for particular parts, or tracking trends over time.</a:t>
            </a:r>
          </a:p>
          <a:p>
            <a:pPr marL="274320" lvl="1">
              <a:lnSpc>
                <a:spcPct val="115000"/>
              </a:lnSpc>
              <a:spcAft>
                <a:spcPts val="800"/>
              </a:spcAf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The inventory coun</a:t>
            </a:r>
            <a:r>
              <a:rPr lang="en-US" sz="1500" kern="100" dirty="0">
                <a:latin typeface="Aptos" panose="020B0004020202020204" pitchFamily="34" charset="0"/>
                <a:ea typeface="Aptos" panose="020B0004020202020204" pitchFamily="34" charset="0"/>
                <a:cs typeface="Times New Roman" panose="02020603050405020304" pitchFamily="18" charset="0"/>
              </a:rPr>
              <a:t>t feature requires either an automated inventory tracking system or manual updates via a GUI. This feature is not required and can be leveraged when the company is ready to create the supporting process(es).</a:t>
            </a:r>
          </a:p>
          <a:p>
            <a:pPr marL="274320" lvl="1">
              <a:lnSpc>
                <a:spcPct val="115000"/>
              </a:lnSpc>
              <a:spcAft>
                <a:spcPts val="800"/>
              </a:spcAf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The </a:t>
            </a:r>
            <a:r>
              <a:rPr lang="en-US" sz="1500" kern="100" dirty="0" err="1">
                <a:effectLst/>
                <a:latin typeface="Aptos" panose="020B0004020202020204" pitchFamily="34" charset="0"/>
                <a:ea typeface="Aptos" panose="020B0004020202020204" pitchFamily="34" charset="0"/>
                <a:cs typeface="Times New Roman" panose="02020603050405020304" pitchFamily="18" charset="0"/>
              </a:rPr>
              <a:t>supplies_suppliers_join</a:t>
            </a:r>
            <a:r>
              <a:rPr lang="en-US" sz="1500" kern="100" dirty="0">
                <a:latin typeface="Aptos" panose="020B0004020202020204" pitchFamily="34" charset="0"/>
                <a:ea typeface="Aptos" panose="020B0004020202020204" pitchFamily="34" charset="0"/>
                <a:cs typeface="Times New Roman" panose="02020603050405020304" pitchFamily="18" charset="0"/>
              </a:rPr>
              <a:t> and Supplies tables create a more sophisticated structure that does not need to be leveraged initially. The company can grow into a more sophisticated use of these tables over time, with at least two phases of implementation without the need to updated the database structure.</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F32D0390-ED9F-11DB-1F57-D309090BBB79}"/>
              </a:ext>
            </a:extLst>
          </p:cNvPr>
          <p:cNvPicPr>
            <a:picLocks noChangeAspect="1"/>
          </p:cNvPicPr>
          <p:nvPr/>
        </p:nvPicPr>
        <p:blipFill>
          <a:blip r:embed="rId3"/>
          <a:stretch>
            <a:fillRect/>
          </a:stretch>
        </p:blipFill>
        <p:spPr>
          <a:xfrm>
            <a:off x="466796" y="1723644"/>
            <a:ext cx="3955397" cy="4402811"/>
          </a:xfrm>
          <a:prstGeom prst="rect">
            <a:avLst/>
          </a:prstGeom>
        </p:spPr>
      </p:pic>
    </p:spTree>
    <p:extLst>
      <p:ext uri="{BB962C8B-B14F-4D97-AF65-F5344CB8AC3E}">
        <p14:creationId xmlns:p14="http://schemas.microsoft.com/office/powerpoint/2010/main" val="2846007819"/>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25B36BD2-4820-2B03-1D09-FE8838EC4D50}"/>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D4C6402-1E25-A788-340C-37203A59BC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02BF0D-21D1-3E1E-02D9-BB5A9FFC99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3" name="Rectangle 12">
            <a:extLst>
              <a:ext uri="{FF2B5EF4-FFF2-40B4-BE49-F238E27FC236}">
                <a16:creationId xmlns:a16="http://schemas.microsoft.com/office/drawing/2014/main" id="{57C3C17A-987D-4CFF-5CF0-9A7F661FDD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0811" y="403509"/>
            <a:ext cx="4087368" cy="6050982"/>
          </a:xfrm>
          <a:prstGeom prst="rect">
            <a:avLst/>
          </a:prstGeom>
          <a:noFill/>
          <a:ln w="6350" cap="sq" cmpd="sng" algn="ctr">
            <a:solidFill>
              <a:schemeClr val="bg2"/>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51924123-3772-9069-4C68-A894B7958677}"/>
              </a:ext>
            </a:extLst>
          </p:cNvPr>
          <p:cNvSpPr>
            <a:spLocks noGrp="1"/>
          </p:cNvSpPr>
          <p:nvPr>
            <p:ph type="title"/>
          </p:nvPr>
        </p:nvSpPr>
        <p:spPr>
          <a:xfrm>
            <a:off x="573409" y="403509"/>
            <a:ext cx="3765200" cy="1082391"/>
          </a:xfrm>
        </p:spPr>
        <p:txBody>
          <a:bodyPr>
            <a:normAutofit fontScale="90000"/>
          </a:bodyPr>
          <a:lstStyle/>
          <a:p>
            <a:pPr algn="ctr"/>
            <a:r>
              <a:rPr lang="en-US" sz="4400" dirty="0">
                <a:solidFill>
                  <a:schemeClr val="bg1"/>
                </a:solidFill>
              </a:rPr>
              <a:t>ERD </a:t>
            </a:r>
            <a:br>
              <a:rPr lang="en-US" sz="4400" dirty="0">
                <a:solidFill>
                  <a:schemeClr val="bg1"/>
                </a:solidFill>
              </a:rPr>
            </a:br>
            <a:r>
              <a:rPr lang="en-US" sz="4400" dirty="0">
                <a:solidFill>
                  <a:schemeClr val="bg1"/>
                </a:solidFill>
              </a:rPr>
              <a:t>People</a:t>
            </a:r>
          </a:p>
        </p:txBody>
      </p:sp>
      <p:sp>
        <p:nvSpPr>
          <p:cNvPr id="4" name="Content Placeholder 3">
            <a:extLst>
              <a:ext uri="{FF2B5EF4-FFF2-40B4-BE49-F238E27FC236}">
                <a16:creationId xmlns:a16="http://schemas.microsoft.com/office/drawing/2014/main" id="{80C238DF-4F2B-AE2D-0374-84C36A195BFB}"/>
              </a:ext>
            </a:extLst>
          </p:cNvPr>
          <p:cNvSpPr>
            <a:spLocks noGrp="1"/>
          </p:cNvSpPr>
          <p:nvPr>
            <p:ph idx="1"/>
          </p:nvPr>
        </p:nvSpPr>
        <p:spPr>
          <a:xfrm>
            <a:off x="5002306" y="237744"/>
            <a:ext cx="7189694" cy="6382511"/>
          </a:xfrm>
        </p:spPr>
        <p:txBody>
          <a:bodyPr anchor="ctr">
            <a:noAutofit/>
          </a:bodyPr>
          <a:lstStyle/>
          <a:p>
            <a:pPr marL="0" marR="0" indent="0">
              <a:lnSpc>
                <a:spcPct val="115000"/>
              </a:lnSpc>
              <a:spcAft>
                <a:spcPts val="800"/>
              </a:spcAft>
              <a:buNone/>
            </a:pPr>
            <a:r>
              <a:rPr lang="en-US" sz="1700" kern="100" dirty="0">
                <a:effectLst/>
                <a:latin typeface="Aptos" panose="020B0004020202020204" pitchFamily="34" charset="0"/>
                <a:ea typeface="Aptos" panose="020B0004020202020204" pitchFamily="34" charset="0"/>
                <a:cs typeface="Times New Roman" panose="02020603050405020304" pitchFamily="18" charset="0"/>
              </a:rPr>
              <a:t>The People Data in this dat</a:t>
            </a:r>
            <a:r>
              <a:rPr lang="en-US" sz="1700" kern="100" dirty="0">
                <a:latin typeface="Aptos" panose="020B0004020202020204" pitchFamily="34" charset="0"/>
                <a:ea typeface="Aptos" panose="020B0004020202020204" pitchFamily="34" charset="0"/>
                <a:cs typeface="Times New Roman" panose="02020603050405020304" pitchFamily="18" charset="0"/>
              </a:rPr>
              <a:t>abase strikes a balance between detailed data and simplicity for reporting.</a:t>
            </a:r>
            <a:endParaRPr lang="en-US" sz="1700" kern="100" dirty="0">
              <a:effectLst/>
              <a:latin typeface="Aptos" panose="020B0004020202020204" pitchFamily="34" charset="0"/>
              <a:ea typeface="Aptos" panose="020B0004020202020204" pitchFamily="34" charset="0"/>
              <a:cs typeface="Times New Roman" panose="02020603050405020304" pitchFamily="18" charset="0"/>
            </a:endParaRPr>
          </a:p>
          <a:p>
            <a:pPr marL="274320" lvl="1">
              <a:lnSpc>
                <a:spcPct val="115000"/>
              </a:lnSpc>
              <a:spcAft>
                <a:spcPts val="800"/>
              </a:spcAft>
            </a:pPr>
            <a:r>
              <a:rPr lang="en-US" sz="1500" kern="100" dirty="0">
                <a:latin typeface="Aptos" panose="020B0004020202020204" pitchFamily="34" charset="0"/>
                <a:ea typeface="Aptos" panose="020B0004020202020204" pitchFamily="34" charset="0"/>
                <a:cs typeface="Times New Roman" panose="02020603050405020304" pitchFamily="18" charset="0"/>
              </a:rPr>
              <a:t>The employees table has an hourly pay rate field that can be used for both salaried and hourly employees using an assumption of 40 hour weeks for salaried personnel. The </a:t>
            </a:r>
            <a:r>
              <a:rPr lang="en-US" sz="1500" kern="100" dirty="0" err="1">
                <a:latin typeface="Aptos" panose="020B0004020202020204" pitchFamily="34" charset="0"/>
                <a:ea typeface="Aptos" panose="020B0004020202020204" pitchFamily="34" charset="0"/>
                <a:cs typeface="Times New Roman" panose="02020603050405020304" pitchFamily="18" charset="0"/>
              </a:rPr>
              <a:t>is_salary</a:t>
            </a:r>
            <a:r>
              <a:rPr lang="en-US" sz="1500" kern="100" dirty="0">
                <a:latin typeface="Aptos" panose="020B0004020202020204" pitchFamily="34" charset="0"/>
                <a:ea typeface="Aptos" panose="020B0004020202020204" pitchFamily="34" charset="0"/>
                <a:cs typeface="Times New Roman" panose="02020603050405020304" pitchFamily="18" charset="0"/>
              </a:rPr>
              <a:t> field is a Boolean and identifies the employee’s pay type status. This way the company can handle three pay scenario’s based on business practices:</a:t>
            </a:r>
          </a:p>
          <a:p>
            <a:pPr marL="708660" lvl="2" indent="-342900">
              <a:lnSpc>
                <a:spcPct val="115000"/>
              </a:lnSpc>
              <a:spcAft>
                <a:spcPts val="800"/>
              </a:spcAft>
              <a:buFont typeface="+mj-lt"/>
              <a:buAutoNum type="arabicPeriod"/>
            </a:pPr>
            <a:r>
              <a:rPr lang="en-US" sz="1300" kern="100" dirty="0">
                <a:effectLst/>
                <a:latin typeface="Aptos" panose="020B0004020202020204" pitchFamily="34" charset="0"/>
                <a:ea typeface="Aptos" panose="020B0004020202020204" pitchFamily="34" charset="0"/>
                <a:cs typeface="Times New Roman" panose="02020603050405020304" pitchFamily="18" charset="0"/>
              </a:rPr>
              <a:t>Hourly workers can be paid regular and overtime based on automated reporting.</a:t>
            </a:r>
          </a:p>
          <a:p>
            <a:pPr marL="708660" lvl="2" indent="-342900">
              <a:lnSpc>
                <a:spcPct val="115000"/>
              </a:lnSpc>
              <a:spcAft>
                <a:spcPts val="800"/>
              </a:spcAft>
              <a:buFont typeface="+mj-lt"/>
              <a:buAutoNum type="arabicPeriod"/>
            </a:pPr>
            <a:r>
              <a:rPr lang="en-US" sz="1300" kern="100" dirty="0">
                <a:latin typeface="Aptos" panose="020B0004020202020204" pitchFamily="34" charset="0"/>
                <a:ea typeface="Aptos" panose="020B0004020202020204" pitchFamily="34" charset="0"/>
                <a:cs typeface="Times New Roman" panose="02020603050405020304" pitchFamily="18" charset="0"/>
              </a:rPr>
              <a:t>Salary non-exempt workers can also track hours and be paid overtime for hours worked in accordance with the law.</a:t>
            </a:r>
          </a:p>
          <a:p>
            <a:pPr marL="708660" lvl="2" indent="-342900">
              <a:lnSpc>
                <a:spcPct val="115000"/>
              </a:lnSpc>
              <a:spcAft>
                <a:spcPts val="800"/>
              </a:spcAft>
              <a:buFont typeface="+mj-lt"/>
              <a:buAutoNum type="arabicPeriod"/>
            </a:pPr>
            <a:r>
              <a:rPr lang="en-US" sz="1300" kern="100" dirty="0">
                <a:effectLst/>
                <a:latin typeface="Aptos" panose="020B0004020202020204" pitchFamily="34" charset="0"/>
                <a:ea typeface="Aptos" panose="020B0004020202020204" pitchFamily="34" charset="0"/>
                <a:cs typeface="Times New Roman" panose="02020603050405020304" pitchFamily="18" charset="0"/>
              </a:rPr>
              <a:t>Salary exempt workers can track hours and internal policy decisions can be made as to how to handle any overtime or compensatory benefits as the company see fit.</a:t>
            </a:r>
          </a:p>
        </p:txBody>
      </p:sp>
      <p:pic>
        <p:nvPicPr>
          <p:cNvPr id="6" name="Picture 5">
            <a:extLst>
              <a:ext uri="{FF2B5EF4-FFF2-40B4-BE49-F238E27FC236}">
                <a16:creationId xmlns:a16="http://schemas.microsoft.com/office/drawing/2014/main" id="{67F668C2-E0FD-9F7D-FFF2-168D441AF3EB}"/>
              </a:ext>
            </a:extLst>
          </p:cNvPr>
          <p:cNvPicPr>
            <a:picLocks noChangeAspect="1"/>
          </p:cNvPicPr>
          <p:nvPr/>
        </p:nvPicPr>
        <p:blipFill>
          <a:blip r:embed="rId3"/>
          <a:stretch>
            <a:fillRect/>
          </a:stretch>
        </p:blipFill>
        <p:spPr>
          <a:xfrm>
            <a:off x="417087" y="1723644"/>
            <a:ext cx="4077844" cy="4182047"/>
          </a:xfrm>
          <a:prstGeom prst="rect">
            <a:avLst/>
          </a:prstGeom>
        </p:spPr>
      </p:pic>
    </p:spTree>
    <p:extLst>
      <p:ext uri="{BB962C8B-B14F-4D97-AF65-F5344CB8AC3E}">
        <p14:creationId xmlns:p14="http://schemas.microsoft.com/office/powerpoint/2010/main" val="1351637594"/>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0185624C-50FF-56B5-2FBE-A1322C6E1131}"/>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C2D34BE-4E8D-11C9-3A1B-4E90F3FEB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4C580C0-89CF-12CB-5A13-DA79C61DC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3" name="Rectangle 12">
            <a:extLst>
              <a:ext uri="{FF2B5EF4-FFF2-40B4-BE49-F238E27FC236}">
                <a16:creationId xmlns:a16="http://schemas.microsoft.com/office/drawing/2014/main" id="{8A0FC1C7-789D-DC4F-BE9A-5AD7E1AE1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0811" y="403509"/>
            <a:ext cx="4087368" cy="6050982"/>
          </a:xfrm>
          <a:prstGeom prst="rect">
            <a:avLst/>
          </a:prstGeom>
          <a:noFill/>
          <a:ln w="6350" cap="sq" cmpd="sng" algn="ctr">
            <a:solidFill>
              <a:schemeClr val="bg2"/>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1D68A27C-5262-A368-53E8-BB4F3FD01001}"/>
              </a:ext>
            </a:extLst>
          </p:cNvPr>
          <p:cNvSpPr>
            <a:spLocks noGrp="1"/>
          </p:cNvSpPr>
          <p:nvPr>
            <p:ph type="title"/>
          </p:nvPr>
        </p:nvSpPr>
        <p:spPr>
          <a:xfrm>
            <a:off x="573409" y="403509"/>
            <a:ext cx="3765200" cy="1082391"/>
          </a:xfrm>
        </p:spPr>
        <p:txBody>
          <a:bodyPr>
            <a:normAutofit fontScale="90000"/>
          </a:bodyPr>
          <a:lstStyle/>
          <a:p>
            <a:pPr algn="ctr"/>
            <a:r>
              <a:rPr lang="en-US" sz="4400" dirty="0">
                <a:solidFill>
                  <a:schemeClr val="bg1"/>
                </a:solidFill>
              </a:rPr>
              <a:t>ERD </a:t>
            </a:r>
            <a:br>
              <a:rPr lang="en-US" sz="4400" dirty="0">
                <a:solidFill>
                  <a:schemeClr val="bg1"/>
                </a:solidFill>
              </a:rPr>
            </a:br>
            <a:r>
              <a:rPr lang="en-US" sz="4400" dirty="0">
                <a:solidFill>
                  <a:schemeClr val="bg1"/>
                </a:solidFill>
              </a:rPr>
              <a:t>Product</a:t>
            </a:r>
          </a:p>
        </p:txBody>
      </p:sp>
      <p:sp>
        <p:nvSpPr>
          <p:cNvPr id="4" name="Content Placeholder 3">
            <a:extLst>
              <a:ext uri="{FF2B5EF4-FFF2-40B4-BE49-F238E27FC236}">
                <a16:creationId xmlns:a16="http://schemas.microsoft.com/office/drawing/2014/main" id="{22894232-954A-1B08-BDC1-99759EB2A087}"/>
              </a:ext>
            </a:extLst>
          </p:cNvPr>
          <p:cNvSpPr>
            <a:spLocks noGrp="1"/>
          </p:cNvSpPr>
          <p:nvPr>
            <p:ph idx="1"/>
          </p:nvPr>
        </p:nvSpPr>
        <p:spPr>
          <a:xfrm>
            <a:off x="5002306" y="237744"/>
            <a:ext cx="7189694" cy="6382511"/>
          </a:xfrm>
        </p:spPr>
        <p:txBody>
          <a:bodyPr anchor="ctr">
            <a:noAutofit/>
          </a:bodyPr>
          <a:lstStyle/>
          <a:p>
            <a:pPr marL="0" marR="0" indent="0">
              <a:lnSpc>
                <a:spcPct val="115000"/>
              </a:lnSpc>
              <a:spcAft>
                <a:spcPts val="800"/>
              </a:spcAft>
              <a:buNone/>
            </a:pPr>
            <a:r>
              <a:rPr lang="en-US" sz="1700" kern="100" dirty="0">
                <a:effectLst/>
                <a:latin typeface="Aptos" panose="020B0004020202020204" pitchFamily="34" charset="0"/>
                <a:ea typeface="Aptos" panose="020B0004020202020204" pitchFamily="34" charset="0"/>
                <a:cs typeface="Times New Roman" panose="02020603050405020304" pitchFamily="18" charset="0"/>
              </a:rPr>
              <a:t>The product section of the ERD provides functionality for the complex relationships between wines, years and batches.</a:t>
            </a:r>
          </a:p>
          <a:p>
            <a:pPr marL="0" indent="0">
              <a:lnSpc>
                <a:spcPct val="115000"/>
              </a:lnSpc>
              <a:spcAft>
                <a:spcPts val="800"/>
              </a:spcAft>
              <a:buNone/>
            </a:pPr>
            <a:r>
              <a:rPr lang="en-US" sz="1700" kern="100" dirty="0">
                <a:latin typeface="Aptos" panose="020B0004020202020204" pitchFamily="34" charset="0"/>
                <a:ea typeface="Aptos" panose="020B0004020202020204" pitchFamily="34" charset="0"/>
                <a:cs typeface="Times New Roman" panose="02020603050405020304" pitchFamily="18" charset="0"/>
              </a:rPr>
              <a:t>As each year and each batch can vary in quality, there can be significant price difference, demand fluctuations and inventory levels on the same labels and wine types. </a:t>
            </a:r>
          </a:p>
          <a:p>
            <a:pPr marL="434340" lvl="1" indent="-342900">
              <a:lnSpc>
                <a:spcPct val="115000"/>
              </a:lnSpc>
              <a:spcAft>
                <a:spcPts val="800"/>
              </a:spcAf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Batched based reporting can be done by wine, year, price, available inventory, yield and grade. With these features, advanced price and profit models and forecasts can be generated in an analytics platform to help drive strategy from growing through production and sales.</a:t>
            </a:r>
          </a:p>
          <a:p>
            <a:pPr marL="434340" lvl="1" indent="-342900">
              <a:lnSpc>
                <a:spcPct val="115000"/>
              </a:lnSpc>
              <a:spcAft>
                <a:spcPts val="800"/>
              </a:spcAft>
            </a:pPr>
            <a:r>
              <a:rPr lang="en-US" sz="1500" kern="100" dirty="0">
                <a:latin typeface="Aptos" panose="020B0004020202020204" pitchFamily="34" charset="0"/>
                <a:ea typeface="Aptos" panose="020B0004020202020204" pitchFamily="34" charset="0"/>
                <a:cs typeface="Times New Roman" panose="02020603050405020304" pitchFamily="18" charset="0"/>
              </a:rPr>
              <a:t>The use of a grapes table allows for blends to be produced and tracked without any updates to the database.</a:t>
            </a:r>
          </a:p>
          <a:p>
            <a:pPr marL="434340" lvl="1" indent="-342900">
              <a:lnSpc>
                <a:spcPct val="115000"/>
              </a:lnSpc>
              <a:spcAft>
                <a:spcPts val="800"/>
              </a:spcAft>
            </a:pPr>
            <a:r>
              <a:rPr lang="en-US" sz="1500" kern="100" dirty="0">
                <a:latin typeface="Aptos" panose="020B0004020202020204" pitchFamily="34" charset="0"/>
                <a:ea typeface="Aptos" panose="020B0004020202020204" pitchFamily="34" charset="0"/>
                <a:cs typeface="Times New Roman" panose="02020603050405020304" pitchFamily="18" charset="0"/>
              </a:rPr>
              <a:t>The association of orders to batches, along with a running inventory supports future plans to automate ordering through a web portal.</a:t>
            </a:r>
          </a:p>
        </p:txBody>
      </p:sp>
      <p:pic>
        <p:nvPicPr>
          <p:cNvPr id="12" name="Picture 11">
            <a:extLst>
              <a:ext uri="{FF2B5EF4-FFF2-40B4-BE49-F238E27FC236}">
                <a16:creationId xmlns:a16="http://schemas.microsoft.com/office/drawing/2014/main" id="{BD93E305-57C9-D0E6-8941-3725FBD60E27}"/>
              </a:ext>
            </a:extLst>
          </p:cNvPr>
          <p:cNvPicPr>
            <a:picLocks noChangeAspect="1"/>
          </p:cNvPicPr>
          <p:nvPr/>
        </p:nvPicPr>
        <p:blipFill>
          <a:blip r:embed="rId3"/>
          <a:stretch>
            <a:fillRect/>
          </a:stretch>
        </p:blipFill>
        <p:spPr>
          <a:xfrm>
            <a:off x="799626" y="1472779"/>
            <a:ext cx="3289738" cy="4916531"/>
          </a:xfrm>
          <a:prstGeom prst="rect">
            <a:avLst/>
          </a:prstGeom>
        </p:spPr>
      </p:pic>
    </p:spTree>
    <p:extLst>
      <p:ext uri="{BB962C8B-B14F-4D97-AF65-F5344CB8AC3E}">
        <p14:creationId xmlns:p14="http://schemas.microsoft.com/office/powerpoint/2010/main" val="2644633314"/>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373545"/>
      </a:dk2>
      <a:lt2>
        <a:srgbClr val="BCD0E0"/>
      </a:lt2>
      <a:accent1>
        <a:srgbClr val="3494BA"/>
      </a:accent1>
      <a:accent2>
        <a:srgbClr val="58B6C0"/>
      </a:accent2>
      <a:accent3>
        <a:srgbClr val="75BDA7"/>
      </a:accent3>
      <a:accent4>
        <a:srgbClr val="7A8C8E"/>
      </a:accent4>
      <a:accent5>
        <a:srgbClr val="84ACB6"/>
      </a:accent5>
      <a:accent6>
        <a:srgbClr val="6793CD"/>
      </a:accent6>
      <a:hlink>
        <a:srgbClr val="6B9F25"/>
      </a:hlink>
      <a:folHlink>
        <a:srgbClr val="9F6715"/>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913DB040-6816-4415-960D-8178C78575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62B7C465-BD8F-4B6A-8925-267AB00CDB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3949939-2C9E-4399-80BE-3FEFB064CF1C}">
  <ds:schemaRefs>
    <ds:schemaRef ds:uri="http://schemas.microsoft.com/sharepoint/v3/contenttype/forms"/>
  </ds:schemaRefs>
</ds:datastoreItem>
</file>

<file path=customXml/itemProps3.xml><?xml version="1.0" encoding="utf-8"?>
<ds:datastoreItem xmlns:ds="http://schemas.openxmlformats.org/officeDocument/2006/customXml" ds:itemID="{B9FC83A0-AB98-4659-ACD5-D2185007C703}">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TM03457510[[fn=Savon]]</Template>
  <TotalTime>347</TotalTime>
  <Words>1430</Words>
  <Application>Microsoft Office PowerPoint</Application>
  <PresentationFormat>Widescreen</PresentationFormat>
  <Paragraphs>100</Paragraphs>
  <Slides>15</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Arial</vt:lpstr>
      <vt:lpstr>Calibri</vt:lpstr>
      <vt:lpstr>Century Gothic</vt:lpstr>
      <vt:lpstr>Savon</vt:lpstr>
      <vt:lpstr>BacChus Database Design</vt:lpstr>
      <vt:lpstr>Meet The Team</vt:lpstr>
      <vt:lpstr>Problem Description</vt:lpstr>
      <vt:lpstr>Business Rules</vt:lpstr>
      <vt:lpstr>Business Rules Continued</vt:lpstr>
      <vt:lpstr>ERD The following three slides will present enlarged partial views of the ERD</vt:lpstr>
      <vt:lpstr>ERD Supplies</vt:lpstr>
      <vt:lpstr>ERD  People</vt:lpstr>
      <vt:lpstr>ERD  Product</vt:lpstr>
      <vt:lpstr>ERD  Sales</vt:lpstr>
      <vt:lpstr>Report 1 of 3</vt:lpstr>
      <vt:lpstr>Report 2 of 3</vt:lpstr>
      <vt:lpstr>Report 3 of 3</vt:lpstr>
      <vt:lpstr>Assumptions</vt:lpstr>
      <vt:lpstr>Contact us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Jason Luttrell</dc:creator>
  <cp:lastModifiedBy>Jason Luttrell</cp:lastModifiedBy>
  <cp:revision>3</cp:revision>
  <dcterms:created xsi:type="dcterms:W3CDTF">2025-02-24T23:32:23Z</dcterms:created>
  <dcterms:modified xsi:type="dcterms:W3CDTF">2025-03-03T03:56:52Z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